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40"/>
  </p:notesMasterIdLst>
  <p:sldIdLst>
    <p:sldId id="299" r:id="rId3"/>
    <p:sldId id="339" r:id="rId4"/>
    <p:sldId id="397" r:id="rId5"/>
    <p:sldId id="400" r:id="rId6"/>
    <p:sldId id="402" r:id="rId7"/>
    <p:sldId id="434" r:id="rId8"/>
    <p:sldId id="371" r:id="rId9"/>
    <p:sldId id="369" r:id="rId10"/>
    <p:sldId id="358" r:id="rId11"/>
    <p:sldId id="404" r:id="rId12"/>
    <p:sldId id="407" r:id="rId13"/>
    <p:sldId id="435" r:id="rId14"/>
    <p:sldId id="447" r:id="rId15"/>
    <p:sldId id="409" r:id="rId16"/>
    <p:sldId id="410" r:id="rId17"/>
    <p:sldId id="436" r:id="rId18"/>
    <p:sldId id="437" r:id="rId19"/>
    <p:sldId id="438" r:id="rId20"/>
    <p:sldId id="431" r:id="rId21"/>
    <p:sldId id="432" r:id="rId22"/>
    <p:sldId id="433" r:id="rId23"/>
    <p:sldId id="415" r:id="rId24"/>
    <p:sldId id="444" r:id="rId25"/>
    <p:sldId id="439" r:id="rId26"/>
    <p:sldId id="445" r:id="rId27"/>
    <p:sldId id="357" r:id="rId28"/>
    <p:sldId id="279" r:id="rId29"/>
    <p:sldId id="356" r:id="rId30"/>
    <p:sldId id="441" r:id="rId31"/>
    <p:sldId id="440" r:id="rId32"/>
    <p:sldId id="442" r:id="rId33"/>
    <p:sldId id="378" r:id="rId34"/>
    <p:sldId id="449" r:id="rId35"/>
    <p:sldId id="443" r:id="rId36"/>
    <p:sldId id="446" r:id="rId37"/>
    <p:sldId id="448" r:id="rId38"/>
    <p:sldId id="386" r:id="rId39"/>
  </p:sldIdLst>
  <p:sldSz cx="9144000" cy="6858000" type="screen4x3"/>
  <p:notesSz cx="6858000" cy="9947275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F632"/>
    <a:srgbClr val="FF3399"/>
    <a:srgbClr val="99FF66"/>
    <a:srgbClr val="663300"/>
    <a:srgbClr val="8BEAFD"/>
    <a:srgbClr val="0099FF"/>
    <a:srgbClr val="CC000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47" autoAdjust="0"/>
    <p:restoredTop sz="93489" autoAdjust="0"/>
  </p:normalViewPr>
  <p:slideViewPr>
    <p:cSldViewPr>
      <p:cViewPr varScale="1">
        <p:scale>
          <a:sx n="105" d="100"/>
          <a:sy n="105" d="100"/>
        </p:scale>
        <p:origin x="1698" y="114"/>
      </p:cViewPr>
      <p:guideLst>
        <p:guide orient="horz" pos="2115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>
            <a:extLst>
              <a:ext uri="{FF2B5EF4-FFF2-40B4-BE49-F238E27FC236}">
                <a16:creationId xmlns:a16="http://schemas.microsoft.com/office/drawing/2014/main" id="{336D39B5-0BCE-9D82-D0C5-E5C5CD6FBB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>
            <a:extLst>
              <a:ext uri="{FF2B5EF4-FFF2-40B4-BE49-F238E27FC236}">
                <a16:creationId xmlns:a16="http://schemas.microsoft.com/office/drawing/2014/main" id="{12301FAB-DDB4-F1E6-C712-CD1DD94E21E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B5BF4E27-4A15-4896-88D4-B97711E67D8F}" type="datetimeFigureOut">
              <a:rPr lang="es-ES"/>
              <a:pPr>
                <a:defRPr/>
              </a:pPr>
              <a:t>20/05/2026</a:t>
            </a:fld>
            <a:endParaRPr lang="es-ES"/>
          </a:p>
        </p:txBody>
      </p:sp>
      <p:sp>
        <p:nvSpPr>
          <p:cNvPr id="4" name="3 Marcador de imagen de diapositiva">
            <a:extLst>
              <a:ext uri="{FF2B5EF4-FFF2-40B4-BE49-F238E27FC236}">
                <a16:creationId xmlns:a16="http://schemas.microsoft.com/office/drawing/2014/main" id="{889A54D9-E03D-DBD1-17BC-625F59B27D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>
            <a:extLst>
              <a:ext uri="{FF2B5EF4-FFF2-40B4-BE49-F238E27FC236}">
                <a16:creationId xmlns:a16="http://schemas.microsoft.com/office/drawing/2014/main" id="{420C6079-95A6-5747-46BB-8E783944FB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5 Marcador de pie de página">
            <a:extLst>
              <a:ext uri="{FF2B5EF4-FFF2-40B4-BE49-F238E27FC236}">
                <a16:creationId xmlns:a16="http://schemas.microsoft.com/office/drawing/2014/main" id="{E0AAE172-887A-D1B9-7BDE-032432A2730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>
            <a:extLst>
              <a:ext uri="{FF2B5EF4-FFF2-40B4-BE49-F238E27FC236}">
                <a16:creationId xmlns:a16="http://schemas.microsoft.com/office/drawing/2014/main" id="{D90D3227-4B12-A7EC-B4FC-19D036EEEB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3992395-E179-4F23-843C-24076CEB6167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3B4DFF6-4DF0-62F1-C95C-7BF32135D0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774965-6D53-D008-725A-9CF56F365E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DE3320B-E0F1-195B-BCAA-95F174586A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54C1B9-9348-4E3A-A1BA-34AE0364E51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863420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09D61C-60F0-D2FF-2040-7833580E47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C5934DE-3C90-CF24-4CC6-7DDF994CC4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77849EC-1495-F54F-9BF6-B42F5E4777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867887-AAB6-441D-84F9-40BA87F757E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824379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5DAA62C-380B-03EB-1834-9CF0D64205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D8ABE39-B547-41D3-3833-A3F63BB21A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DC6D107-022D-91BD-8832-D80AC9AA8F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F532B7-1877-401C-BDFA-AF4286B184B9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254496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977277-A76A-CAC5-D8C9-0561531A39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0D72EC-407D-2535-5CCC-443DDB1898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1D01DD-ACB7-52BE-D9E1-3274317660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BB9A5-3607-4918-850F-BB0D48F38215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7682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28F883F-B57F-CA9D-D08D-8750017B72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52844B3-5C08-AA35-C011-5C19337103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30EFC61-BEB0-3241-974F-B155E5397D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959903-2F00-42F5-99D1-632CEF83E8FB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95012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E49943C-70D4-9052-BE97-AC08D967E6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89BF5A6-12AF-F580-0716-402558F95B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5A1F163-8F7C-1179-9CD9-DF4B90E3B7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13629B-F779-4FFE-AB6B-08D8FC93528F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71574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9D8D4A9-44FA-1213-EFAE-0CA289908E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8A4C337-48BF-2C15-8C45-F62BFF6798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D308BDC-B482-335A-C0CF-D7A4534C33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AC1BD7-4C0D-469B-BD15-6A87B7AF1AC0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64467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EB2164-1A4F-5D42-1903-43566955B1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80289A-026E-FF69-C3AB-F8FEAF99B2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1E7AC1-FA29-68A3-C686-01CC22E19E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76996C-D0F0-4F21-A28D-3FE20F584E1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028138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EB73B6-94E9-BCBC-71E9-6874DC7E96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69EF9F-F7AB-0488-13AD-88A1DDF14F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4BBA66-0CCF-8FCE-1A3B-FA78585CFB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DC30F0-911E-4712-A94C-DCBAD1E1E4C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84503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5534FB1-8510-B195-6460-3F5EFE74D5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53CC8BE-37A7-64DC-9D48-4C45887813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6DDA961-24E3-08B7-3688-3792E92B49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2ECBA9-BBDE-4B1D-9EE4-21CC8A4C94A1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066308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FCB0CAD-53E0-B65D-1ABC-75F135049D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F6C9CAA-E8F7-EE3F-92EE-4BE7156C8B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4FE1C5D-37CB-61DC-277B-7C64016167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8A35A2-0165-4A64-A613-DCB1BE5758DA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299691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909CE1-009D-6008-C948-1BE20ED01E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14B536-5087-2488-C1FE-6A12E64A8F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48CE52F-9D45-8F59-B7B0-C685750D83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DBCA61-9C54-4798-B9D5-D35DB60F1039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930487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10EE07E-EFBF-8AFD-6392-B2AA869134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D68C63-9C23-8496-88E7-DD2D2ADF75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B09BC9B-93AB-8F2C-EF22-C7E2B26F54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10C185-C310-4E8A-B5D5-08104D49F37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54441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1E139A6-6EAE-D1BD-CB33-A3F013A7A1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99E111D-B576-2406-BE02-15C37521C1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3EB48DF-1582-6E96-BDD5-A96F0BACEA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F8F351-14E0-4B6F-BE30-08517DE7C0C7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044672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C6BF715-EC55-0164-2936-B9D91F0817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50F337C-CB2D-FE95-24F2-1866796BF8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529CC3-FCB3-6FDD-C90C-E67489E55F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D95078-4CEB-45C9-93EB-B0D07AFDCF52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1104208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BC111B-0850-E175-48CB-6ADF4C1968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9E4878-2C0C-BEF7-8DF4-16EBDDCECC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046E9E-0CB8-1AA1-E3CC-4755C54A9E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34DF4C-E58B-4DEF-AC98-9F5390AF3C41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601487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398AE03-B2FE-B624-1176-420A6816E7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0976BE7-9376-B734-9B30-525FC95728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32B7C4F-464C-C44D-2F15-B5CFAF2620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C2A156-D79B-46D9-85BF-9110B89CBB54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3524961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B2E68EE-D568-5911-37E0-91BE6B61EA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162477D-2FDF-CF6F-8502-F78F178F9C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073FC32-D4E6-B673-3FDD-81E2D98ABE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991082-8C29-4B98-AEB6-8079C8A4DE07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627453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E856D25-B22E-F852-8D74-D6E7965249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D0A5B0F-AF09-EB0A-A899-ACEB4F0410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F6DCDE3-717B-0780-4EAC-F9F32C7CB3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8B8A0F-CEF0-439B-8C85-F595F2FDF677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0354003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87F87D-4BAC-F070-E45A-127A092975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30B338-9119-AF1B-B95C-B955C50F19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3FFCE6-1458-0ACC-A53E-608CC9C5E2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3DE9E3-51F9-4078-9354-C5E1C5D32361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848006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551243-3F15-FD3A-CFEF-CEEA5E0042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556C7F-C2A6-1775-2159-1419CF808F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4382E9-FA23-3C74-7D8A-0451078C3A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535318-7C4A-49EA-BAB9-C7C8996EF10E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840182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507C74-1309-60FE-238B-4CAAEE917E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FC6824D-C532-20F9-9AB8-E3FB341639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2E08EDD-EE59-236E-529A-78450FAF87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BA673D-380A-402D-9E61-E877175829E3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730727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92FD5F2-22E1-5935-C0B6-061C02AFA3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1C396A4-F7D8-EA22-9FD3-F2E9B3C9A3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72F595E-D8AA-85D9-5045-3A7D04BC72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700808-2C20-48C3-A9D5-22409692D890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093229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C4AFAB1-ED56-AD8A-8D9B-FF5B493369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B64B59F-FB13-5353-0F26-E900FFB8C7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4C0619-0FFA-8C25-CC04-44A470D578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24C18E-B2C5-4037-80FD-67D150CC90BB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71299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47"/>
            </a:gs>
            <a:gs pos="100000">
              <a:srgbClr val="000099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EF74754-79D3-ADBE-FCA7-79474A6281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B091EFF-01BF-0675-FB54-CE07D95F67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03D54F4-73AD-3470-AD5A-ADC46E3136A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100B260-138E-783C-07A5-C3BE9D2E3FF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D130E18-C065-4371-99CD-677A18D520B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7A53E14D-F3C5-47F2-B23F-22B25E56687A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47"/>
            </a:gs>
            <a:gs pos="100000">
              <a:srgbClr val="000099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B65221D9-A660-6C30-4AA8-D488A26146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cambiar el estilo de título	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AC3F8B4C-26CE-D470-BC5E-9DC9F55B33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6C11AD8-3A68-0D91-953F-EA121A3A76F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EF8188C-F28D-9E7D-0524-6F63EAD3150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532CB6B-DDFC-0FAF-C9F8-46FBC640E3F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fld id="{B4E55C02-E86A-4B9E-B7C9-B413EEE89E6D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tributos.jcyl.es/web/es/modelo-pago-tasas-precios/acceso-modelo.html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pruebasdeacceso.uva.es/1.ebau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educa.jcyl.es/universidad/es/servicio-ensenanza-universitaria/acceso-universidades-publicas-castilla-leon/pau-2026/guia-prueba-acceso-2026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iesvirgendelespino.centros.educa.jcyl.es/sitio/index.cgi?wid_seccion=14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uva.es/export/sites/uva/2.estudios/2.03.grados/2.02.02.admision/index.html#1d70920d-8634-11eb-9089-02420a05000a" TargetMode="Externa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jpeg"/><Relationship Id="rId4" Type="http://schemas.openxmlformats.org/officeDocument/2006/relationships/hyperlink" Target="https://www.uva.es/export/sites/uva/2.estudios/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teams.microsoft.com/v2/" TargetMode="External"/><Relationship Id="rId3" Type="http://schemas.openxmlformats.org/officeDocument/2006/relationships/image" Target="../media/image9.png"/><Relationship Id="rId7" Type="http://schemas.openxmlformats.org/officeDocument/2006/relationships/image" Target="../media/image6.jpeg"/><Relationship Id="rId2" Type="http://schemas.openxmlformats.org/officeDocument/2006/relationships/hyperlink" Target="https://www.todofp.es/inicio.html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iesvirgendelespino.centros.educa.jcyl.es/sitio/index.cgi?wid_seccion=14" TargetMode="External"/><Relationship Id="rId11" Type="http://schemas.openxmlformats.org/officeDocument/2006/relationships/image" Target="../media/image12.jpeg"/><Relationship Id="rId5" Type="http://schemas.openxmlformats.org/officeDocument/2006/relationships/image" Target="../media/image10.jpeg"/><Relationship Id="rId10" Type="http://schemas.openxmlformats.org/officeDocument/2006/relationships/hyperlink" Target="https://www.educa.jcyl.es/fp/es/admision-alumnado" TargetMode="External"/><Relationship Id="rId4" Type="http://schemas.openxmlformats.org/officeDocument/2006/relationships/hyperlink" Target="https://www.educa.jcyl.es/fp/es" TargetMode="External"/><Relationship Id="rId9" Type="http://schemas.openxmlformats.org/officeDocument/2006/relationships/image" Target="../media/image11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27 CuadroTexto">
            <a:extLst>
              <a:ext uri="{FF2B5EF4-FFF2-40B4-BE49-F238E27FC236}">
                <a16:creationId xmlns:a16="http://schemas.microsoft.com/office/drawing/2014/main" id="{8DA44EA8-8420-045F-3327-E630188D74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140" y="1843088"/>
            <a:ext cx="6606488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" sz="5400" b="1" dirty="0">
              <a:solidFill>
                <a:srgbClr val="FFFF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5400" b="1" dirty="0">
                <a:solidFill>
                  <a:srgbClr val="FFFF00"/>
                </a:solidFill>
              </a:rPr>
              <a:t>ORIENTACIÓN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5400" b="1" dirty="0">
                <a:solidFill>
                  <a:srgbClr val="FFFF00"/>
                </a:solidFill>
              </a:rPr>
              <a:t> 2º BACHILLERATO</a:t>
            </a:r>
          </a:p>
        </p:txBody>
      </p:sp>
      <p:pic>
        <p:nvPicPr>
          <p:cNvPr id="4099" name="Picture 1027" descr="logojunta">
            <a:extLst>
              <a:ext uri="{FF2B5EF4-FFF2-40B4-BE49-F238E27FC236}">
                <a16:creationId xmlns:a16="http://schemas.microsoft.com/office/drawing/2014/main" id="{9EC298F1-6428-8C8E-A6B8-C12EE970B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5284788"/>
            <a:ext cx="2305050" cy="1038225"/>
          </a:xfrm>
          <a:prstGeom prst="rect">
            <a:avLst/>
          </a:prstGeom>
          <a:solidFill>
            <a:srgbClr val="00008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6146" name="Picture 2" descr="IES V. del Espino (@IESV_Espino) / Posts / X">
            <a:extLst>
              <a:ext uri="{FF2B5EF4-FFF2-40B4-BE49-F238E27FC236}">
                <a16:creationId xmlns:a16="http://schemas.microsoft.com/office/drawing/2014/main" id="{8295D759-FCCA-7694-2D4D-B4A1CBAB2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12169"/>
            <a:ext cx="1639069" cy="1639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27 CuadroTexto">
            <a:extLst>
              <a:ext uri="{FF2B5EF4-FFF2-40B4-BE49-F238E27FC236}">
                <a16:creationId xmlns:a16="http://schemas.microsoft.com/office/drawing/2014/main" id="{9B03C874-8276-D8D6-2CAD-B23E9CBC9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4161" y="2420938"/>
            <a:ext cx="367818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6000" b="1" dirty="0">
                <a:solidFill>
                  <a:srgbClr val="FFFF00"/>
                </a:solidFill>
              </a:rPr>
              <a:t>PAU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Título">
            <a:extLst>
              <a:ext uri="{FF2B5EF4-FFF2-40B4-BE49-F238E27FC236}">
                <a16:creationId xmlns:a16="http://schemas.microsoft.com/office/drawing/2014/main" id="{F76025F8-3722-9F11-1B69-20EBA7BAD0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714500"/>
          </a:xfrm>
        </p:spPr>
        <p:txBody>
          <a:bodyPr/>
          <a:lstStyle/>
          <a:p>
            <a:r>
              <a:rPr lang="es-ES" altLang="es-ES" sz="3600" b="1" dirty="0">
                <a:solidFill>
                  <a:srgbClr val="FFFF00"/>
                </a:solidFill>
              </a:rPr>
              <a:t>PRUEBA DE ACCESO A LA UNIVERSIDAD (PAU)</a:t>
            </a:r>
          </a:p>
        </p:txBody>
      </p:sp>
      <p:sp>
        <p:nvSpPr>
          <p:cNvPr id="6147" name="2 Marcador de contenido">
            <a:extLst>
              <a:ext uri="{FF2B5EF4-FFF2-40B4-BE49-F238E27FC236}">
                <a16:creationId xmlns:a16="http://schemas.microsoft.com/office/drawing/2014/main" id="{0CB5ED8C-FE63-5843-E34B-37B3BDF97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60575"/>
            <a:ext cx="8229600" cy="4264025"/>
          </a:xfrm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es-ES" altLang="es-ES" dirty="0">
              <a:solidFill>
                <a:schemeClr val="bg1"/>
              </a:solidFill>
            </a:endParaRPr>
          </a:p>
          <a:p>
            <a:r>
              <a:rPr lang="es-ES" altLang="es-ES" dirty="0">
                <a:solidFill>
                  <a:schemeClr val="bg1"/>
                </a:solidFill>
              </a:rPr>
              <a:t>La realizará obligatoriamente el alumnado de bachillerato que quiera acceder a las enseñanzas universitarias oficiales de grado.</a:t>
            </a:r>
          </a:p>
          <a:p>
            <a:pPr marL="0" indent="0">
              <a:buNone/>
            </a:pPr>
            <a:endParaRPr lang="es-ES" altLang="es-E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>
            <a:extLst>
              <a:ext uri="{FF2B5EF4-FFF2-40B4-BE49-F238E27FC236}">
                <a16:creationId xmlns:a16="http://schemas.microsoft.com/office/drawing/2014/main" id="{4F191B8E-F1C0-2E01-97F4-841A7898BA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b="1" dirty="0">
                <a:solidFill>
                  <a:srgbClr val="FFFF00"/>
                </a:solidFill>
              </a:rPr>
              <a:t>PAU: FASE GENERAL</a:t>
            </a:r>
          </a:p>
        </p:txBody>
      </p:sp>
      <p:graphicFrame>
        <p:nvGraphicFramePr>
          <p:cNvPr id="4" name="3 Marcador de tabla">
            <a:extLst>
              <a:ext uri="{FF2B5EF4-FFF2-40B4-BE49-F238E27FC236}">
                <a16:creationId xmlns:a16="http://schemas.microsoft.com/office/drawing/2014/main" id="{BDF728C5-3ADC-21F5-81DD-4802D992EE5D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087602569"/>
              </p:ext>
            </p:extLst>
          </p:nvPr>
        </p:nvGraphicFramePr>
        <p:xfrm>
          <a:off x="323850" y="1193800"/>
          <a:ext cx="8362951" cy="5395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0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3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3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5040">
                <a:tc gridSpan="4">
                  <a:txBody>
                    <a:bodyPr/>
                    <a:lstStyle/>
                    <a:p>
                      <a:pPr algn="ctr"/>
                      <a:endParaRPr lang="es-ES" sz="18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Materias comunes y materia específica obligatoria de modalidad</a:t>
                      </a:r>
                    </a:p>
                    <a:p>
                      <a:pPr algn="ctr"/>
                      <a:endParaRPr lang="es-ES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38" marB="45738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199">
                <a:tc>
                  <a:txBody>
                    <a:bodyPr/>
                    <a:lstStyle/>
                    <a:p>
                      <a:endParaRPr lang="es-ES" sz="1800" dirty="0"/>
                    </a:p>
                  </a:txBody>
                  <a:tcPr marL="91436" marR="91436" marT="45738" marB="457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CIENCIAS</a:t>
                      </a:r>
                    </a:p>
                  </a:txBody>
                  <a:tcPr marL="91436" marR="91436" marT="45738" marB="457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HUMANIDADES</a:t>
                      </a:r>
                    </a:p>
                  </a:txBody>
                  <a:tcPr marL="91436" marR="91436" marT="45738" marB="457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CIENCIAS SOCIALES</a:t>
                      </a:r>
                    </a:p>
                  </a:txBody>
                  <a:tcPr marL="91436" marR="91436" marT="45738" marB="4573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561">
                <a:tc>
                  <a:txBody>
                    <a:bodyPr/>
                    <a:lstStyle/>
                    <a:p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Materias</a:t>
                      </a:r>
                      <a:r>
                        <a:rPr lang="es-ES" sz="1800" baseline="0" dirty="0">
                          <a:solidFill>
                            <a:schemeClr val="tx1"/>
                          </a:solidFill>
                        </a:rPr>
                        <a:t> troncales generales</a:t>
                      </a:r>
                      <a:endParaRPr lang="es-ES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38" marB="45738"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s-ES" sz="1800" baseline="0" dirty="0"/>
                        <a:t>Lengua Castellana y Literatura II</a:t>
                      </a:r>
                    </a:p>
                    <a:p>
                      <a:pPr algn="ctr"/>
                      <a:r>
                        <a:rPr lang="es-ES" sz="1800" baseline="0" dirty="0"/>
                        <a:t>Historia de España o Historia de la Filosofía</a:t>
                      </a:r>
                    </a:p>
                    <a:p>
                      <a:pPr algn="ctr"/>
                      <a:r>
                        <a:rPr lang="es-ES" sz="1800" baseline="0" dirty="0"/>
                        <a:t>Lengua extranjera II*</a:t>
                      </a:r>
                      <a:endParaRPr lang="es-ES" sz="1800" dirty="0"/>
                    </a:p>
                  </a:txBody>
                  <a:tcPr marL="91436" marR="91436" marT="45738" marB="45738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923">
                <a:tc>
                  <a:txBody>
                    <a:bodyPr/>
                    <a:lstStyle/>
                    <a:p>
                      <a:r>
                        <a:rPr lang="es-ES" sz="1800" dirty="0"/>
                        <a:t>Materia específica obligatoria según modalidad**</a:t>
                      </a:r>
                    </a:p>
                  </a:txBody>
                  <a:tcPr marL="91436" marR="91436" marT="45738" marB="45738"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/>
                        <a:t>(Ciencias y Tecnología)</a:t>
                      </a:r>
                    </a:p>
                    <a:p>
                      <a:pPr algn="ctr"/>
                      <a:r>
                        <a:rPr lang="es-ES" sz="1800" dirty="0"/>
                        <a:t>Matemáticas II</a:t>
                      </a:r>
                    </a:p>
                    <a:p>
                      <a:pPr algn="ctr"/>
                      <a:r>
                        <a:rPr lang="es-ES" sz="1800" dirty="0"/>
                        <a:t>O</a:t>
                      </a:r>
                    </a:p>
                    <a:p>
                      <a:pPr algn="ctr"/>
                      <a:r>
                        <a:rPr lang="es-ES" sz="1800" dirty="0"/>
                        <a:t>Matemáticas ACS</a:t>
                      </a:r>
                    </a:p>
                  </a:txBody>
                  <a:tcPr marL="91436" marR="91436" marT="45738" marB="457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/>
                        <a:t>(Humanidades)</a:t>
                      </a:r>
                    </a:p>
                    <a:p>
                      <a:pPr algn="ctr"/>
                      <a:r>
                        <a:rPr lang="es-ES" sz="1800" dirty="0"/>
                        <a:t>Latín II</a:t>
                      </a:r>
                    </a:p>
                  </a:txBody>
                  <a:tcPr marL="91436" marR="91436" marT="45738" marB="457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/>
                        <a:t>(Ciencias sociales)</a:t>
                      </a:r>
                    </a:p>
                    <a:p>
                      <a:pPr algn="ctr"/>
                      <a:r>
                        <a:rPr lang="es-ES" sz="1800" dirty="0"/>
                        <a:t>Matemáticas</a:t>
                      </a:r>
                      <a:r>
                        <a:rPr lang="es-ES" sz="1800" baseline="0" dirty="0"/>
                        <a:t> Aplicadas a CCSS</a:t>
                      </a:r>
                      <a:endParaRPr lang="es-ES" sz="1800" dirty="0"/>
                    </a:p>
                  </a:txBody>
                  <a:tcPr marL="91436" marR="91436" marT="45738" marB="4573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37646">
                <a:tc gridSpan="4"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*</a:t>
                      </a:r>
                      <a:r>
                        <a:rPr lang="es-ES" sz="1600" dirty="0"/>
                        <a:t>El</a:t>
                      </a:r>
                      <a:r>
                        <a:rPr lang="es-ES" sz="1600" baseline="0" dirty="0"/>
                        <a:t> alumnado podrá elegir uno de los idiomas cursados en 2º BTO</a:t>
                      </a:r>
                    </a:p>
                    <a:p>
                      <a:pPr algn="ctr"/>
                      <a:r>
                        <a:rPr lang="es-ES" sz="1600" dirty="0"/>
                        <a:t>** Estas materias ponderarán en su caso para la nota de admisión.</a:t>
                      </a:r>
                    </a:p>
                    <a:p>
                      <a:pPr algn="ctr"/>
                      <a:r>
                        <a:rPr lang="es-ES" sz="1600" dirty="0"/>
                        <a:t>* Nota mínima: un 4 siempre que con la suma de la NMB se obtenga un 5. </a:t>
                      </a:r>
                    </a:p>
                    <a:p>
                      <a:pPr algn="ctr"/>
                      <a:r>
                        <a:rPr lang="es-ES" sz="1600" dirty="0"/>
                        <a:t>*Calificación fase de acceso – nota media de las 4 materias </a:t>
                      </a:r>
                    </a:p>
                    <a:p>
                      <a:pPr algn="ctr"/>
                      <a:r>
                        <a:rPr lang="es-ES" sz="1600" dirty="0"/>
                        <a:t>                                  60% </a:t>
                      </a:r>
                      <a:r>
                        <a:rPr lang="es-ES" sz="1600" dirty="0" err="1"/>
                        <a:t>NMBachillerato</a:t>
                      </a:r>
                      <a:r>
                        <a:rPr lang="es-ES" sz="1600" dirty="0"/>
                        <a:t> + 40% NMFA ≥ 5 </a:t>
                      </a:r>
                    </a:p>
                    <a:p>
                      <a:pPr algn="ctr"/>
                      <a:endParaRPr lang="es-ES" sz="1800" dirty="0"/>
                    </a:p>
                  </a:txBody>
                  <a:tcPr marL="91436" marR="91436" marT="45738" marB="45738">
                    <a:solidFill>
                      <a:srgbClr val="32F63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Título">
            <a:extLst>
              <a:ext uri="{FF2B5EF4-FFF2-40B4-BE49-F238E27FC236}">
                <a16:creationId xmlns:a16="http://schemas.microsoft.com/office/drawing/2014/main" id="{09F3ABA1-A007-31C5-3568-C482A609EA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692151"/>
            <a:ext cx="8229600" cy="1152674"/>
          </a:xfrm>
        </p:spPr>
        <p:txBody>
          <a:bodyPr/>
          <a:lstStyle/>
          <a:p>
            <a:br>
              <a:rPr lang="es-ES" altLang="es-ES" sz="3600" dirty="0">
                <a:solidFill>
                  <a:schemeClr val="bg1"/>
                </a:solidFill>
              </a:rPr>
            </a:br>
            <a:r>
              <a:rPr lang="es-ES" altLang="es-ES" sz="3600" b="1" dirty="0">
                <a:solidFill>
                  <a:srgbClr val="FFFF00"/>
                </a:solidFill>
              </a:rPr>
              <a:t>PAU:FASE DE MEJORA DE NOTA</a:t>
            </a:r>
            <a:br>
              <a:rPr lang="es-ES" altLang="es-ES" sz="3600" dirty="0">
                <a:solidFill>
                  <a:schemeClr val="bg1"/>
                </a:solidFill>
              </a:rPr>
            </a:br>
            <a:r>
              <a:rPr lang="es-ES" altLang="es-ES" sz="1800" dirty="0">
                <a:solidFill>
                  <a:schemeClr val="bg1"/>
                </a:solidFill>
              </a:rPr>
              <a:t>El alumnado de la PAU que quiera mejorar su nota de admisión podrá examinarse  a su elección de </a:t>
            </a:r>
            <a:r>
              <a:rPr lang="es-ES" altLang="es-ES" sz="1800" b="1" dirty="0">
                <a:solidFill>
                  <a:schemeClr val="bg1"/>
                </a:solidFill>
              </a:rPr>
              <a:t>hasta 3 materias </a:t>
            </a:r>
            <a:r>
              <a:rPr lang="es-ES" altLang="es-ES" sz="1800" dirty="0">
                <a:solidFill>
                  <a:schemeClr val="bg1"/>
                </a:solidFill>
              </a:rPr>
              <a:t>siempre que no se hayan examinado de las mismas en la fase general. </a:t>
            </a:r>
            <a:br>
              <a:rPr lang="es-ES" altLang="es-ES" sz="3600" dirty="0">
                <a:solidFill>
                  <a:schemeClr val="bg1"/>
                </a:solidFill>
              </a:rPr>
            </a:br>
            <a:endParaRPr lang="es-ES" altLang="es-ES" dirty="0"/>
          </a:p>
        </p:txBody>
      </p:sp>
      <p:graphicFrame>
        <p:nvGraphicFramePr>
          <p:cNvPr id="4" name="3 Marcador de tabla">
            <a:extLst>
              <a:ext uri="{FF2B5EF4-FFF2-40B4-BE49-F238E27FC236}">
                <a16:creationId xmlns:a16="http://schemas.microsoft.com/office/drawing/2014/main" id="{D89ECCBE-8FA3-1836-9794-2D3254C4977D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578604604"/>
              </p:ext>
            </p:extLst>
          </p:nvPr>
        </p:nvGraphicFramePr>
        <p:xfrm>
          <a:off x="684213" y="2276475"/>
          <a:ext cx="7920037" cy="4023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60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0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0977">
                <a:tc>
                  <a:txBody>
                    <a:bodyPr/>
                    <a:lstStyle/>
                    <a:p>
                      <a:endParaRPr lang="es-ES" sz="1800" dirty="0"/>
                    </a:p>
                    <a:p>
                      <a:r>
                        <a:rPr lang="es-ES" sz="1800" b="0" dirty="0">
                          <a:solidFill>
                            <a:schemeClr val="tx1"/>
                          </a:solidFill>
                        </a:rPr>
                        <a:t>BIOLOGÍA</a:t>
                      </a:r>
                    </a:p>
                  </a:txBody>
                  <a:tcPr marL="91430" marR="91430" marT="45718" marB="45718"/>
                </a:tc>
                <a:tc>
                  <a:txBody>
                    <a:bodyPr/>
                    <a:lstStyle/>
                    <a:p>
                      <a:endParaRPr lang="es-ES" sz="18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s-ES" sz="1800" b="0" dirty="0">
                          <a:solidFill>
                            <a:schemeClr val="tx1"/>
                          </a:solidFill>
                        </a:rPr>
                        <a:t>GEOGRAFÍA</a:t>
                      </a:r>
                    </a:p>
                  </a:txBody>
                  <a:tcPr marL="91430" marR="91430" marT="45718" marB="45718"/>
                </a:tc>
                <a:tc>
                  <a:txBody>
                    <a:bodyPr/>
                    <a:lstStyle/>
                    <a:p>
                      <a:endParaRPr lang="es-ES" sz="1800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s-ES" sz="1800" b="0" dirty="0">
                          <a:solidFill>
                            <a:schemeClr val="tx1"/>
                          </a:solidFill>
                        </a:rPr>
                        <a:t>MATEMÁTICAS II*</a:t>
                      </a:r>
                    </a:p>
                  </a:txBody>
                  <a:tcPr marL="91430" marR="91430" marT="45718" marB="4571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373">
                <a:tc>
                  <a:txBody>
                    <a:bodyPr/>
                    <a:lstStyle/>
                    <a:p>
                      <a:endParaRPr lang="es-ES" sz="1800" dirty="0"/>
                    </a:p>
                    <a:p>
                      <a:r>
                        <a:rPr lang="es-ES" sz="1800" dirty="0"/>
                        <a:t>DIBUJO</a:t>
                      </a:r>
                      <a:r>
                        <a:rPr lang="es-ES" sz="1800" baseline="0" dirty="0"/>
                        <a:t> TÉCNICO II</a:t>
                      </a:r>
                      <a:endParaRPr lang="es-ES" sz="1800" dirty="0"/>
                    </a:p>
                  </a:txBody>
                  <a:tcPr marL="91430" marR="91430" marT="45718" marB="45718"/>
                </a:tc>
                <a:tc>
                  <a:txBody>
                    <a:bodyPr/>
                    <a:lstStyle/>
                    <a:p>
                      <a:endParaRPr lang="es-ES" sz="18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GRIEGO II</a:t>
                      </a:r>
                    </a:p>
                  </a:txBody>
                  <a:tcPr marL="91430" marR="91430" marT="45718" marB="45718"/>
                </a:tc>
                <a:tc>
                  <a:txBody>
                    <a:bodyPr/>
                    <a:lstStyle/>
                    <a:p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HISTORIA DE* ESPAÑA</a:t>
                      </a:r>
                    </a:p>
                  </a:txBody>
                  <a:tcPr marL="91430" marR="91430" marT="45718" marB="4571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112">
                <a:tc>
                  <a:txBody>
                    <a:bodyPr/>
                    <a:lstStyle/>
                    <a:p>
                      <a:endParaRPr lang="es-ES" sz="1800" dirty="0"/>
                    </a:p>
                    <a:p>
                      <a:r>
                        <a:rPr lang="es-ES" sz="1800" dirty="0"/>
                        <a:t>FÍSICA</a:t>
                      </a:r>
                    </a:p>
                  </a:txBody>
                  <a:tcPr marL="91430" marR="91430" marT="45718" marB="45718"/>
                </a:tc>
                <a:tc>
                  <a:txBody>
                    <a:bodyPr/>
                    <a:lstStyle/>
                    <a:p>
                      <a:endParaRPr lang="es-ES" sz="18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HISTORIA DEL </a:t>
                      </a:r>
                      <a:r>
                        <a:rPr lang="es-ES" sz="1800" baseline="0" dirty="0">
                          <a:solidFill>
                            <a:schemeClr val="tx1"/>
                          </a:solidFill>
                        </a:rPr>
                        <a:t> ARTE</a:t>
                      </a:r>
                      <a:endParaRPr lang="es-ES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18" marB="45718"/>
                </a:tc>
                <a:tc>
                  <a:txBody>
                    <a:bodyPr/>
                    <a:lstStyle/>
                    <a:p>
                      <a:endParaRPr lang="es-ES" sz="18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HISTORIA DE LA FILOSOFÍA*</a:t>
                      </a:r>
                    </a:p>
                  </a:txBody>
                  <a:tcPr marL="91430" marR="91430" marT="45718" marB="4571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112">
                <a:tc>
                  <a:txBody>
                    <a:bodyPr/>
                    <a:lstStyle/>
                    <a:p>
                      <a:endParaRPr lang="es-ES" sz="1800" dirty="0"/>
                    </a:p>
                    <a:p>
                      <a:r>
                        <a:rPr lang="es-ES" sz="1800" dirty="0"/>
                        <a:t>GEOLOGÍA</a:t>
                      </a:r>
                    </a:p>
                  </a:txBody>
                  <a:tcPr marL="91430" marR="91430" marT="45718" marB="45718"/>
                </a:tc>
                <a:tc>
                  <a:txBody>
                    <a:bodyPr/>
                    <a:lstStyle/>
                    <a:p>
                      <a:endParaRPr lang="es-ES" sz="18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HISTORIA DE LA FILOSOFÍA</a:t>
                      </a:r>
                    </a:p>
                  </a:txBody>
                  <a:tcPr marL="91430" marR="91430" marT="45718" marB="45718"/>
                </a:tc>
                <a:tc>
                  <a:txBody>
                    <a:bodyPr/>
                    <a:lstStyle/>
                    <a:p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LATÍN II*</a:t>
                      </a:r>
                    </a:p>
                  </a:txBody>
                  <a:tcPr marL="91430" marR="91430" marT="45718" marB="4571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112">
                <a:tc>
                  <a:txBody>
                    <a:bodyPr/>
                    <a:lstStyle/>
                    <a:p>
                      <a:endParaRPr lang="es-ES" sz="1800" dirty="0"/>
                    </a:p>
                    <a:p>
                      <a:r>
                        <a:rPr lang="es-ES" sz="1800" dirty="0"/>
                        <a:t>QUÍMICA</a:t>
                      </a:r>
                    </a:p>
                  </a:txBody>
                  <a:tcPr marL="91430" marR="91430" marT="45718" marB="45718"/>
                </a:tc>
                <a:tc>
                  <a:txBody>
                    <a:bodyPr/>
                    <a:lstStyle/>
                    <a:p>
                      <a:endParaRPr lang="es-ES" sz="18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EMPRESA Y MODELOS DE NEGOCIO</a:t>
                      </a:r>
                    </a:p>
                  </a:txBody>
                  <a:tcPr marL="91430" marR="91430" marT="45718" marB="45718"/>
                </a:tc>
                <a:tc>
                  <a:txBody>
                    <a:bodyPr/>
                    <a:lstStyle/>
                    <a:p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MATEMÁTICAS ACS*</a:t>
                      </a:r>
                    </a:p>
                  </a:txBody>
                  <a:tcPr marL="91430" marR="91430" marT="45718" marB="4571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4E93CB-DA59-4CC0-DA0E-7E6D875FF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PAU: FASE DE MEJORA DE NOTA</a:t>
            </a:r>
          </a:p>
        </p:txBody>
      </p:sp>
      <p:sp>
        <p:nvSpPr>
          <p:cNvPr id="3" name="Marcador de tabla 2">
            <a:extLst>
              <a:ext uri="{FF2B5EF4-FFF2-40B4-BE49-F238E27FC236}">
                <a16:creationId xmlns:a16="http://schemas.microsoft.com/office/drawing/2014/main" id="{9C8A840E-D5D3-7908-82BD-39166DFC31AF}"/>
              </a:ext>
            </a:extLst>
          </p:cNvPr>
          <p:cNvSpPr>
            <a:spLocks noGrp="1"/>
          </p:cNvSpPr>
          <p:nvPr>
            <p:ph type="tbl" idx="1"/>
          </p:nvPr>
        </p:nvSpPr>
        <p:spPr/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EL ESTUDIANTE </a:t>
            </a:r>
            <a:r>
              <a:rPr lang="es-ES" b="1" u="sng" dirty="0">
                <a:solidFill>
                  <a:schemeClr val="bg1"/>
                </a:solidFill>
              </a:rPr>
              <a:t>ADEMÁS</a:t>
            </a:r>
            <a:r>
              <a:rPr lang="es-ES" dirty="0">
                <a:solidFill>
                  <a:schemeClr val="bg1"/>
                </a:solidFill>
              </a:rPr>
              <a:t> PODRÁ EXAMINARSE DE UNA SEGUNDA LENGUA EXTRANJERA DISTINTA A LA DE LA FASE GENERAL.</a:t>
            </a:r>
          </a:p>
          <a:p>
            <a:pPr marL="0" indent="0">
              <a:buNone/>
            </a:pPr>
            <a:endParaRPr lang="es-ES" dirty="0">
              <a:solidFill>
                <a:schemeClr val="bg1"/>
              </a:solidFill>
            </a:endParaRPr>
          </a:p>
          <a:p>
            <a:r>
              <a:rPr lang="es-ES" dirty="0">
                <a:solidFill>
                  <a:schemeClr val="bg1"/>
                </a:solidFill>
              </a:rPr>
              <a:t>NO SERÁ NECESARIO HABER CURSADO ESTAS MATERIAS EN 2º BACHILLERATO PARA PODER EXAMINARSE.</a:t>
            </a:r>
          </a:p>
        </p:txBody>
      </p:sp>
    </p:spTree>
    <p:extLst>
      <p:ext uri="{BB962C8B-B14F-4D97-AF65-F5344CB8AC3E}">
        <p14:creationId xmlns:p14="http://schemas.microsoft.com/office/powerpoint/2010/main" val="938818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D6273634-AFD4-F50C-05CF-F331466BF8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8784" y="404813"/>
            <a:ext cx="4696286" cy="43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2000" b="1" dirty="0">
                <a:solidFill>
                  <a:srgbClr val="FFFF00"/>
                </a:solidFill>
              </a:rPr>
              <a:t>NOTA DE ADMISIÓN DESDE LA PAU</a:t>
            </a:r>
            <a:r>
              <a:rPr lang="es-ES" altLang="es-ES" sz="2000" b="1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38AE73C7-23D4-5C78-B975-DC5FCDB73F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2687638"/>
            <a:ext cx="573087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2400" b="1">
                <a:solidFill>
                  <a:schemeClr val="bg1"/>
                </a:solidFill>
              </a:rPr>
              <a:t>0,6 * </a:t>
            </a:r>
            <a:r>
              <a:rPr lang="es-ES" altLang="es-ES" sz="2400" b="1">
                <a:solidFill>
                  <a:srgbClr val="FFC000"/>
                </a:solidFill>
              </a:rPr>
              <a:t>NMB</a:t>
            </a:r>
            <a:r>
              <a:rPr lang="es-ES" altLang="es-ES" sz="2400" b="1">
                <a:solidFill>
                  <a:schemeClr val="bg1"/>
                </a:solidFill>
              </a:rPr>
              <a:t> + 0,4 * </a:t>
            </a:r>
            <a:r>
              <a:rPr lang="es-ES" altLang="es-ES" sz="2400" b="1">
                <a:solidFill>
                  <a:srgbClr val="FF0000"/>
                </a:solidFill>
              </a:rPr>
              <a:t>CFG</a:t>
            </a:r>
            <a:r>
              <a:rPr lang="es-ES" altLang="es-ES" sz="2400" b="1">
                <a:solidFill>
                  <a:schemeClr val="bg1"/>
                </a:solidFill>
              </a:rPr>
              <a:t> + a * </a:t>
            </a:r>
            <a:r>
              <a:rPr lang="es-ES" altLang="es-ES" sz="2400" b="1">
                <a:solidFill>
                  <a:srgbClr val="00FF00"/>
                </a:solidFill>
              </a:rPr>
              <a:t>M1</a:t>
            </a:r>
            <a:r>
              <a:rPr lang="es-ES" altLang="es-ES" sz="2400" b="1">
                <a:solidFill>
                  <a:schemeClr val="bg1"/>
                </a:solidFill>
              </a:rPr>
              <a:t> + b *</a:t>
            </a:r>
            <a:r>
              <a:rPr lang="es-ES" altLang="es-ES" sz="2400" b="1">
                <a:solidFill>
                  <a:srgbClr val="00FF00"/>
                </a:solidFill>
              </a:rPr>
              <a:t>M2</a:t>
            </a:r>
            <a:endParaRPr lang="es-ES" altLang="es-ES" sz="2000">
              <a:solidFill>
                <a:srgbClr val="00FF00"/>
              </a:solidFill>
            </a:endParaRPr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C841DAE9-B189-34E0-1CC0-DBC947BD37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3357563"/>
            <a:ext cx="8242962" cy="2135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800" dirty="0">
                <a:solidFill>
                  <a:schemeClr val="bg1"/>
                </a:solidFill>
              </a:rPr>
              <a:t>NMB: nota media de Bachillerato (60%)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800" dirty="0">
                <a:solidFill>
                  <a:schemeClr val="bg1"/>
                </a:solidFill>
              </a:rPr>
              <a:t>CFG: calificación de la fase general (40%) (</a:t>
            </a:r>
            <a:r>
              <a:rPr lang="es-ES" altLang="es-ES" sz="1600" dirty="0">
                <a:solidFill>
                  <a:schemeClr val="bg1"/>
                </a:solidFill>
              </a:rPr>
              <a:t>hay que obtener una nota mínima de </a:t>
            </a:r>
            <a:r>
              <a:rPr lang="es-ES" altLang="es-ES" sz="1600" b="1" dirty="0">
                <a:solidFill>
                  <a:srgbClr val="FF0000"/>
                </a:solidFill>
              </a:rPr>
              <a:t>4)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800" dirty="0">
                <a:solidFill>
                  <a:schemeClr val="bg1"/>
                </a:solidFill>
              </a:rPr>
              <a:t>M1, M2: las calificaciones de un máximo de dos materias superadas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800" dirty="0">
                <a:solidFill>
                  <a:schemeClr val="bg1"/>
                </a:solidFill>
              </a:rPr>
              <a:t>              en la fase específica que proporcionan la mejor nota de admisión.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800" dirty="0">
                <a:solidFill>
                  <a:schemeClr val="bg1"/>
                </a:solidFill>
              </a:rPr>
              <a:t>a, b: parámetros de ponderación de las materias de la fase específica.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800" dirty="0">
                <a:solidFill>
                  <a:schemeClr val="bg1"/>
                </a:solidFill>
              </a:rPr>
              <a:t>        </a:t>
            </a:r>
            <a:r>
              <a:rPr lang="es-ES" altLang="es-ES" sz="1400" dirty="0">
                <a:solidFill>
                  <a:schemeClr val="bg1"/>
                </a:solidFill>
              </a:rPr>
              <a:t>(</a:t>
            </a:r>
            <a:r>
              <a:rPr lang="es-ES" altLang="es-ES" sz="1400" b="1" dirty="0">
                <a:solidFill>
                  <a:srgbClr val="32F632"/>
                </a:solidFill>
              </a:rPr>
              <a:t>0,1 </a:t>
            </a:r>
            <a:r>
              <a:rPr lang="es-ES" altLang="es-ES" sz="1400" b="1" dirty="0" err="1">
                <a:solidFill>
                  <a:srgbClr val="32F632"/>
                </a:solidFill>
              </a:rPr>
              <a:t>ó</a:t>
            </a:r>
            <a:r>
              <a:rPr lang="es-ES" altLang="es-ES" sz="1400" b="1" dirty="0">
                <a:solidFill>
                  <a:srgbClr val="32F632"/>
                </a:solidFill>
              </a:rPr>
              <a:t> 0,2 </a:t>
            </a:r>
            <a:r>
              <a:rPr lang="es-ES" altLang="es-ES" sz="1400" dirty="0">
                <a:solidFill>
                  <a:schemeClr val="bg1"/>
                </a:solidFill>
              </a:rPr>
              <a:t>– esto lo decide cada universidad - )</a:t>
            </a:r>
          </a:p>
        </p:txBody>
      </p:sp>
      <p:sp>
        <p:nvSpPr>
          <p:cNvPr id="9221" name="AutoShape 5">
            <a:extLst>
              <a:ext uri="{FF2B5EF4-FFF2-40B4-BE49-F238E27FC236}">
                <a16:creationId xmlns:a16="http://schemas.microsoft.com/office/drawing/2014/main" id="{55BD1701-8705-E233-641D-0994A3CC3628}"/>
              </a:ext>
            </a:extLst>
          </p:cNvPr>
          <p:cNvSpPr>
            <a:spLocks/>
          </p:cNvSpPr>
          <p:nvPr/>
        </p:nvSpPr>
        <p:spPr bwMode="auto">
          <a:xfrm>
            <a:off x="827088" y="3429000"/>
            <a:ext cx="73025" cy="2305050"/>
          </a:xfrm>
          <a:prstGeom prst="leftBrace">
            <a:avLst>
              <a:gd name="adj1" fmla="val 263043"/>
              <a:gd name="adj2" fmla="val 50000"/>
            </a:avLst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ES" sz="1800"/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AD188F4E-8543-5D04-A77B-F8EB87B85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628775"/>
            <a:ext cx="1943100" cy="863600"/>
          </a:xfrm>
          <a:prstGeom prst="rect">
            <a:avLst/>
          </a:prstGeom>
          <a:solidFill>
            <a:srgbClr val="DDDDDD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600" b="1" dirty="0"/>
              <a:t>MEDIA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600" b="1" dirty="0"/>
              <a:t>BACHILLERATO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400" b="1" dirty="0"/>
              <a:t>(Sin Religión)</a:t>
            </a:r>
          </a:p>
        </p:txBody>
      </p:sp>
      <p:sp>
        <p:nvSpPr>
          <p:cNvPr id="9223" name="Rectangle 7">
            <a:extLst>
              <a:ext uri="{FF2B5EF4-FFF2-40B4-BE49-F238E27FC236}">
                <a16:creationId xmlns:a16="http://schemas.microsoft.com/office/drawing/2014/main" id="{4F3FA087-3661-2EBE-58B2-921AEAE466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0" y="1628775"/>
            <a:ext cx="1943100" cy="863600"/>
          </a:xfrm>
          <a:prstGeom prst="rect">
            <a:avLst/>
          </a:prstGeom>
          <a:solidFill>
            <a:srgbClr val="DDDDDD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600" b="1"/>
              <a:t>FASE GENERAL</a:t>
            </a:r>
          </a:p>
        </p:txBody>
      </p:sp>
      <p:sp>
        <p:nvSpPr>
          <p:cNvPr id="9224" name="Rectangle 8">
            <a:extLst>
              <a:ext uri="{FF2B5EF4-FFF2-40B4-BE49-F238E27FC236}">
                <a16:creationId xmlns:a16="http://schemas.microsoft.com/office/drawing/2014/main" id="{DBBED534-26F1-8FBB-9EC6-4A15DCEED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1628775"/>
            <a:ext cx="1944687" cy="863600"/>
          </a:xfrm>
          <a:prstGeom prst="rect">
            <a:avLst/>
          </a:prstGeom>
          <a:solidFill>
            <a:srgbClr val="DDDDDD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600" b="1"/>
              <a:t>FASE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600" b="1"/>
              <a:t>ESPECÍFICA</a:t>
            </a:r>
          </a:p>
        </p:txBody>
      </p:sp>
      <p:sp>
        <p:nvSpPr>
          <p:cNvPr id="9225" name="Text Box 9">
            <a:extLst>
              <a:ext uri="{FF2B5EF4-FFF2-40B4-BE49-F238E27FC236}">
                <a16:creationId xmlns:a16="http://schemas.microsoft.com/office/drawing/2014/main" id="{5E6B081C-80B3-8159-89AF-1F046859C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1700213"/>
            <a:ext cx="361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2400" b="1">
                <a:solidFill>
                  <a:schemeClr val="bg1"/>
                </a:solidFill>
              </a:rPr>
              <a:t>+</a:t>
            </a:r>
            <a:endParaRPr lang="es-ES" altLang="es-ES" sz="2000">
              <a:solidFill>
                <a:schemeClr val="bg1"/>
              </a:solidFill>
            </a:endParaRPr>
          </a:p>
        </p:txBody>
      </p:sp>
      <p:sp>
        <p:nvSpPr>
          <p:cNvPr id="9226" name="Text Box 10">
            <a:extLst>
              <a:ext uri="{FF2B5EF4-FFF2-40B4-BE49-F238E27FC236}">
                <a16:creationId xmlns:a16="http://schemas.microsoft.com/office/drawing/2014/main" id="{F7687B58-3DC7-B2C2-D478-E569705F0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525" y="1700213"/>
            <a:ext cx="361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2400" b="1">
                <a:solidFill>
                  <a:schemeClr val="bg1"/>
                </a:solidFill>
              </a:rPr>
              <a:t>+</a:t>
            </a:r>
            <a:endParaRPr lang="es-ES" altLang="es-ES" sz="2000">
              <a:solidFill>
                <a:schemeClr val="bg1"/>
              </a:solidFill>
            </a:endParaRPr>
          </a:p>
        </p:txBody>
      </p:sp>
      <p:sp>
        <p:nvSpPr>
          <p:cNvPr id="9227" name="Text Box 11">
            <a:extLst>
              <a:ext uri="{FF2B5EF4-FFF2-40B4-BE49-F238E27FC236}">
                <a16:creationId xmlns:a16="http://schemas.microsoft.com/office/drawing/2014/main" id="{B80E156B-67D8-7699-883B-C34821F54D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1375" y="6089650"/>
            <a:ext cx="5086350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2000" u="sng">
                <a:solidFill>
                  <a:schemeClr val="bg1"/>
                </a:solidFill>
              </a:rPr>
              <a:t>Máxima</a:t>
            </a:r>
            <a:r>
              <a:rPr lang="es-ES" altLang="es-ES" sz="1800" u="sng">
                <a:solidFill>
                  <a:schemeClr val="bg1"/>
                </a:solidFill>
              </a:rPr>
              <a:t> nota que se podría obtener</a:t>
            </a:r>
            <a:r>
              <a:rPr lang="es-ES" altLang="es-ES" sz="1800">
                <a:solidFill>
                  <a:schemeClr val="bg1"/>
                </a:solidFill>
              </a:rPr>
              <a:t>: </a:t>
            </a:r>
            <a:r>
              <a:rPr lang="es-ES" altLang="es-ES" sz="2000">
                <a:solidFill>
                  <a:srgbClr val="FFC000"/>
                </a:solidFill>
              </a:rPr>
              <a:t>14</a:t>
            </a:r>
            <a:r>
              <a:rPr lang="es-ES" altLang="es-ES" sz="1800">
                <a:solidFill>
                  <a:srgbClr val="FFC000"/>
                </a:solidFill>
              </a:rPr>
              <a:t> puntos</a:t>
            </a:r>
            <a:endParaRPr lang="es-ES" altLang="es-ES" sz="140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656CACBF-C6B9-83AA-D8DD-B24A093B82DB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-1114425" y="1504950"/>
            <a:ext cx="3455988" cy="827088"/>
          </a:xfrm>
          <a:prstGeom prst="rect">
            <a:avLst/>
          </a:prstGeom>
          <a:solidFill>
            <a:srgbClr val="C0C0C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600" b="1"/>
              <a:t>FASE GENERAL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600"/>
              <a:t>Validez indefinida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B32200ED-2652-9D35-E9ED-00BC1AD526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7113" y="190500"/>
            <a:ext cx="1081087" cy="863600"/>
          </a:xfrm>
          <a:prstGeom prst="rect">
            <a:avLst/>
          </a:prstGeom>
          <a:solidFill>
            <a:srgbClr val="DDDDDD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 b="1"/>
              <a:t>PRIMER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 b="1"/>
              <a:t>EJERCICIO</a:t>
            </a: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8FE6170E-1C0E-6B44-C429-F134BEE69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200" y="190500"/>
            <a:ext cx="3671888" cy="8620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1200" b="1">
                <a:solidFill>
                  <a:srgbClr val="FFFF00"/>
                </a:solidFill>
              </a:rPr>
              <a:t>Lengua Castellana y Literatura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1200" b="1">
                <a:solidFill>
                  <a:schemeClr val="bg1"/>
                </a:solidFill>
              </a:rPr>
              <a:t>Comentario de texto</a:t>
            </a:r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AAB43A54-3040-74A1-23ED-C38ACDF34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7113" y="1054100"/>
            <a:ext cx="1081087" cy="863600"/>
          </a:xfrm>
          <a:prstGeom prst="rect">
            <a:avLst/>
          </a:prstGeom>
          <a:solidFill>
            <a:srgbClr val="DDDDDD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 b="1"/>
              <a:t>SEGUNDO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 b="1"/>
              <a:t>EJERCICIO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76816EF4-594F-A79C-952A-610CF8771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200" y="1054100"/>
            <a:ext cx="3671888" cy="8620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1200" b="1" dirty="0">
                <a:solidFill>
                  <a:srgbClr val="FFFF00"/>
                </a:solidFill>
              </a:rPr>
              <a:t> Historia de España/ Historia de la Filosofía</a:t>
            </a:r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94C2B503-8FB4-318F-FAB2-947A9C8AA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7113" y="1917700"/>
            <a:ext cx="1081087" cy="863600"/>
          </a:xfrm>
          <a:prstGeom prst="rect">
            <a:avLst/>
          </a:prstGeom>
          <a:solidFill>
            <a:srgbClr val="DDDDDD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 b="1"/>
              <a:t>TERCER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 b="1"/>
              <a:t>EJERCICIO</a:t>
            </a:r>
          </a:p>
        </p:txBody>
      </p:sp>
      <p:sp>
        <p:nvSpPr>
          <p:cNvPr id="10248" name="Rectangle 8">
            <a:extLst>
              <a:ext uri="{FF2B5EF4-FFF2-40B4-BE49-F238E27FC236}">
                <a16:creationId xmlns:a16="http://schemas.microsoft.com/office/drawing/2014/main" id="{A01EC393-AE22-F9D0-C495-B8D54F5CA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200" y="2276475"/>
            <a:ext cx="3671888" cy="5048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200" dirty="0">
              <a:solidFill>
                <a:schemeClr val="bg1"/>
              </a:solidFill>
            </a:endParaRPr>
          </a:p>
        </p:txBody>
      </p:sp>
      <p:sp>
        <p:nvSpPr>
          <p:cNvPr id="10249" name="Rectangle 9">
            <a:extLst>
              <a:ext uri="{FF2B5EF4-FFF2-40B4-BE49-F238E27FC236}">
                <a16:creationId xmlns:a16="http://schemas.microsoft.com/office/drawing/2014/main" id="{56D7E68A-EA0D-B6A5-3CC9-7B99CA1938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200" y="1917699"/>
            <a:ext cx="3671888" cy="8620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1200" b="1" dirty="0">
                <a:solidFill>
                  <a:srgbClr val="FFFF00"/>
                </a:solidFill>
              </a:rPr>
              <a:t>Primera Lengua Extranjera</a:t>
            </a:r>
          </a:p>
        </p:txBody>
      </p:sp>
      <p:sp>
        <p:nvSpPr>
          <p:cNvPr id="10250" name="Rectangle 10">
            <a:extLst>
              <a:ext uri="{FF2B5EF4-FFF2-40B4-BE49-F238E27FC236}">
                <a16:creationId xmlns:a16="http://schemas.microsoft.com/office/drawing/2014/main" id="{8F5B793A-131E-F352-8ACF-76B579B139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7113" y="2782888"/>
            <a:ext cx="1081087" cy="863600"/>
          </a:xfrm>
          <a:prstGeom prst="rect">
            <a:avLst/>
          </a:prstGeom>
          <a:solidFill>
            <a:srgbClr val="DDDDDD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 b="1"/>
              <a:t>CUARTO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 b="1"/>
              <a:t>EJERCICIO</a:t>
            </a:r>
          </a:p>
        </p:txBody>
      </p:sp>
      <p:sp>
        <p:nvSpPr>
          <p:cNvPr id="10251" name="Rectangle 11">
            <a:extLst>
              <a:ext uri="{FF2B5EF4-FFF2-40B4-BE49-F238E27FC236}">
                <a16:creationId xmlns:a16="http://schemas.microsoft.com/office/drawing/2014/main" id="{3CF60D7B-0319-48E8-5848-5EC26C96AB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200" y="3141663"/>
            <a:ext cx="3671888" cy="5048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1200" b="1" dirty="0">
                <a:solidFill>
                  <a:schemeClr val="bg1"/>
                </a:solidFill>
              </a:rPr>
              <a:t>Cualquiera de las materias de modalidad que se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1200" b="1" dirty="0">
                <a:solidFill>
                  <a:schemeClr val="bg1"/>
                </a:solidFill>
              </a:rPr>
              <a:t>imparten en 2º de Bachillerato </a:t>
            </a:r>
          </a:p>
        </p:txBody>
      </p:sp>
      <p:sp>
        <p:nvSpPr>
          <p:cNvPr id="10252" name="Rectangle 12">
            <a:extLst>
              <a:ext uri="{FF2B5EF4-FFF2-40B4-BE49-F238E27FC236}">
                <a16:creationId xmlns:a16="http://schemas.microsoft.com/office/drawing/2014/main" id="{8EFE8A47-6ED7-3F34-A652-1E39803C4E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200" y="2782888"/>
            <a:ext cx="3671888" cy="361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1200" b="1">
                <a:solidFill>
                  <a:srgbClr val="FFFF00"/>
                </a:solidFill>
              </a:rPr>
              <a:t>Materia de Modalidad</a:t>
            </a:r>
          </a:p>
        </p:txBody>
      </p:sp>
      <p:sp>
        <p:nvSpPr>
          <p:cNvPr id="10253" name="Rectangle 13">
            <a:extLst>
              <a:ext uri="{FF2B5EF4-FFF2-40B4-BE49-F238E27FC236}">
                <a16:creationId xmlns:a16="http://schemas.microsoft.com/office/drawing/2014/main" id="{6EB5409B-5EF7-2F12-EAFA-3073349B913B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415632" y="1558131"/>
            <a:ext cx="3455988" cy="720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 b="1">
                <a:solidFill>
                  <a:schemeClr val="bg1"/>
                </a:solidFill>
              </a:rPr>
              <a:t>Media Aritmética (mínimo de </a:t>
            </a:r>
            <a:r>
              <a:rPr lang="es-ES" altLang="es-ES" sz="1200" b="1">
                <a:solidFill>
                  <a:srgbClr val="FF0000"/>
                </a:solidFill>
              </a:rPr>
              <a:t>4 puntos</a:t>
            </a:r>
            <a:r>
              <a:rPr lang="es-ES" altLang="es-ES" sz="1200" b="1">
                <a:solidFill>
                  <a:schemeClr val="bg1"/>
                </a:solidFill>
              </a:rPr>
              <a:t>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>
                <a:solidFill>
                  <a:schemeClr val="bg1"/>
                </a:solidFill>
              </a:rPr>
              <a:t>(de 0 a 10 y con 2 decimales)</a:t>
            </a:r>
          </a:p>
        </p:txBody>
      </p:sp>
      <p:sp>
        <p:nvSpPr>
          <p:cNvPr id="10254" name="Rectangle 14">
            <a:extLst>
              <a:ext uri="{FF2B5EF4-FFF2-40B4-BE49-F238E27FC236}">
                <a16:creationId xmlns:a16="http://schemas.microsoft.com/office/drawing/2014/main" id="{8DDA2D24-B301-897E-5CA7-534BBAA683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25" y="3859213"/>
            <a:ext cx="5595938" cy="503237"/>
          </a:xfrm>
          <a:prstGeom prst="rect">
            <a:avLst/>
          </a:prstGeom>
          <a:solidFill>
            <a:srgbClr val="C0C0C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800" b="1"/>
              <a:t>BACHILLERATO</a:t>
            </a:r>
          </a:p>
        </p:txBody>
      </p:sp>
      <p:sp>
        <p:nvSpPr>
          <p:cNvPr id="10255" name="Rectangle 15">
            <a:extLst>
              <a:ext uri="{FF2B5EF4-FFF2-40B4-BE49-F238E27FC236}">
                <a16:creationId xmlns:a16="http://schemas.microsoft.com/office/drawing/2014/main" id="{64763223-59B7-BEA6-78C3-43C6FEB2CD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3857625"/>
            <a:ext cx="720725" cy="5048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 b="1">
                <a:solidFill>
                  <a:schemeClr val="bg1"/>
                </a:solidFill>
              </a:rPr>
              <a:t>Media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 b="1">
                <a:solidFill>
                  <a:schemeClr val="bg1"/>
                </a:solidFill>
              </a:rPr>
              <a:t> 1º Y 2º</a:t>
            </a:r>
            <a:endParaRPr lang="es-ES" altLang="es-ES" sz="1200">
              <a:solidFill>
                <a:schemeClr val="bg1"/>
              </a:solidFill>
            </a:endParaRPr>
          </a:p>
        </p:txBody>
      </p:sp>
      <p:sp>
        <p:nvSpPr>
          <p:cNvPr id="10256" name="Rectangle 16">
            <a:extLst>
              <a:ext uri="{FF2B5EF4-FFF2-40B4-BE49-F238E27FC236}">
                <a16:creationId xmlns:a16="http://schemas.microsoft.com/office/drawing/2014/main" id="{E3D58358-34EA-F91C-5B69-26DA0B563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1150" y="188913"/>
            <a:ext cx="647700" cy="34575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 b="1">
                <a:solidFill>
                  <a:schemeClr val="bg1"/>
                </a:solidFill>
              </a:rPr>
              <a:t>40%</a:t>
            </a:r>
            <a:endParaRPr lang="es-ES" altLang="es-ES" sz="1200">
              <a:solidFill>
                <a:schemeClr val="bg1"/>
              </a:solidFill>
            </a:endParaRPr>
          </a:p>
        </p:txBody>
      </p:sp>
      <p:sp>
        <p:nvSpPr>
          <p:cNvPr id="10257" name="Rectangle 17">
            <a:extLst>
              <a:ext uri="{FF2B5EF4-FFF2-40B4-BE49-F238E27FC236}">
                <a16:creationId xmlns:a16="http://schemas.microsoft.com/office/drawing/2014/main" id="{BDB3168C-1C1E-0E21-0EEE-1203F631B8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1150" y="3859213"/>
            <a:ext cx="647700" cy="5032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 b="1">
                <a:solidFill>
                  <a:schemeClr val="bg1"/>
                </a:solidFill>
              </a:rPr>
              <a:t>60%</a:t>
            </a:r>
            <a:endParaRPr lang="es-ES" altLang="es-ES" sz="1200">
              <a:solidFill>
                <a:schemeClr val="bg1"/>
              </a:solidFill>
            </a:endParaRPr>
          </a:p>
        </p:txBody>
      </p:sp>
      <p:sp>
        <p:nvSpPr>
          <p:cNvPr id="10258" name="Rectangle 18">
            <a:extLst>
              <a:ext uri="{FF2B5EF4-FFF2-40B4-BE49-F238E27FC236}">
                <a16:creationId xmlns:a16="http://schemas.microsoft.com/office/drawing/2014/main" id="{B19D02AA-CD69-91A5-F57E-3091D3811D74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-357981" y="5136356"/>
            <a:ext cx="1943100" cy="827088"/>
          </a:xfrm>
          <a:prstGeom prst="rect">
            <a:avLst/>
          </a:prstGeom>
          <a:solidFill>
            <a:srgbClr val="C0C0C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600" b="1"/>
              <a:t>FASE ESPECÍFICA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600"/>
              <a:t>Validez de 2 cursos</a:t>
            </a:r>
          </a:p>
        </p:txBody>
      </p:sp>
      <p:sp>
        <p:nvSpPr>
          <p:cNvPr id="10259" name="Rectangle 19">
            <a:extLst>
              <a:ext uri="{FF2B5EF4-FFF2-40B4-BE49-F238E27FC236}">
                <a16:creationId xmlns:a16="http://schemas.microsoft.com/office/drawing/2014/main" id="{26C3697C-12C5-880E-F3D3-282599FDD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7113" y="4578350"/>
            <a:ext cx="1081087" cy="1943100"/>
          </a:xfrm>
          <a:prstGeom prst="rect">
            <a:avLst/>
          </a:prstGeom>
          <a:solidFill>
            <a:srgbClr val="DDDDDD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 b="1" dirty="0"/>
              <a:t>MÁXIMO 3 +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000" b="1" dirty="0"/>
              <a:t>2ª lengua extranjera</a:t>
            </a:r>
          </a:p>
        </p:txBody>
      </p:sp>
      <p:sp>
        <p:nvSpPr>
          <p:cNvPr id="10260" name="Rectangle 20">
            <a:extLst>
              <a:ext uri="{FF2B5EF4-FFF2-40B4-BE49-F238E27FC236}">
                <a16:creationId xmlns:a16="http://schemas.microsoft.com/office/drawing/2014/main" id="{7B73097F-012C-CBB4-5666-2F183EBCDC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075" y="5300663"/>
            <a:ext cx="3671888" cy="12239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1200">
                <a:solidFill>
                  <a:schemeClr val="bg1"/>
                </a:solidFill>
              </a:rPr>
              <a:t>Se considerará superada la materia cuando se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1200">
                <a:solidFill>
                  <a:schemeClr val="bg1"/>
                </a:solidFill>
              </a:rPr>
              <a:t>obtenga una calificación </a:t>
            </a:r>
            <a:r>
              <a:rPr lang="es-ES" altLang="es-ES" sz="1200" b="1">
                <a:solidFill>
                  <a:srgbClr val="FF0000"/>
                </a:solidFill>
              </a:rPr>
              <a:t>igual o superior a 5 puntos</a:t>
            </a:r>
            <a:r>
              <a:rPr lang="es-ES" altLang="es-ES" sz="12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0261" name="Rectangle 21">
            <a:extLst>
              <a:ext uri="{FF2B5EF4-FFF2-40B4-BE49-F238E27FC236}">
                <a16:creationId xmlns:a16="http://schemas.microsoft.com/office/drawing/2014/main" id="{55CD061D-6589-C2F6-C237-ACCC33CDB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075" y="4581525"/>
            <a:ext cx="3671888" cy="7191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1200" b="1" dirty="0">
                <a:solidFill>
                  <a:srgbClr val="FFFF00"/>
                </a:solidFill>
              </a:rPr>
              <a:t>Cualquiera de las materias de modalidad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1200" b="1" dirty="0">
                <a:solidFill>
                  <a:srgbClr val="FFFF00"/>
                </a:solidFill>
              </a:rPr>
              <a:t>o específicas, pero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1200" b="1" dirty="0">
                <a:solidFill>
                  <a:srgbClr val="FFFF00"/>
                </a:solidFill>
              </a:rPr>
              <a:t>distinta a la escogida en la Fase General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1200" b="1" dirty="0">
                <a:solidFill>
                  <a:srgbClr val="FFFF00"/>
                </a:solidFill>
              </a:rPr>
              <a:t>(en una misma convocatoria)</a:t>
            </a:r>
          </a:p>
        </p:txBody>
      </p:sp>
      <p:sp>
        <p:nvSpPr>
          <p:cNvPr id="10262" name="Rectangle 22">
            <a:extLst>
              <a:ext uri="{FF2B5EF4-FFF2-40B4-BE49-F238E27FC236}">
                <a16:creationId xmlns:a16="http://schemas.microsoft.com/office/drawing/2014/main" id="{E886AFC9-C712-1F56-F56A-D586259D46B7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580857" y="4793456"/>
            <a:ext cx="1943100" cy="151288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 b="1">
                <a:solidFill>
                  <a:schemeClr val="bg1"/>
                </a:solidFill>
              </a:rPr>
              <a:t> a *  M1 + b * M2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 b="1">
                <a:solidFill>
                  <a:schemeClr val="bg1"/>
                </a:solidFill>
              </a:rPr>
              <a:t>M1 y M2 las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 b="1">
                <a:solidFill>
                  <a:schemeClr val="bg1"/>
                </a:solidFill>
              </a:rPr>
              <a:t> que proporcionan la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 b="1">
                <a:solidFill>
                  <a:schemeClr val="bg1"/>
                </a:solidFill>
              </a:rPr>
              <a:t>nota de admisión más alta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" sz="1200" b="1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 b="1">
                <a:solidFill>
                  <a:schemeClr val="bg1"/>
                </a:solidFill>
              </a:rPr>
              <a:t>a y b = 0,1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 b="1">
                <a:solidFill>
                  <a:schemeClr val="bg1"/>
                </a:solidFill>
              </a:rPr>
              <a:t>(0,2 sin son idóneas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 b="1">
                <a:solidFill>
                  <a:schemeClr val="bg1"/>
                </a:solidFill>
              </a:rPr>
              <a:t>para el Grado)</a:t>
            </a:r>
            <a:endParaRPr lang="es-ES" altLang="es-ES" sz="1200">
              <a:solidFill>
                <a:schemeClr val="bg1"/>
              </a:solidFill>
            </a:endParaRPr>
          </a:p>
        </p:txBody>
      </p:sp>
      <p:sp>
        <p:nvSpPr>
          <p:cNvPr id="10264" name="Rectangle 24">
            <a:extLst>
              <a:ext uri="{FF2B5EF4-FFF2-40B4-BE49-F238E27FC236}">
                <a16:creationId xmlns:a16="http://schemas.microsoft.com/office/drawing/2014/main" id="{3E0253B1-35AE-655B-2554-EBE3F857E4BB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392738" y="3114675"/>
            <a:ext cx="6192838" cy="344487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400" b="1">
                <a:solidFill>
                  <a:schemeClr val="bg1"/>
                </a:solidFill>
              </a:rPr>
              <a:t> </a:t>
            </a:r>
            <a:r>
              <a:rPr lang="es-ES" altLang="es-ES" sz="1400" b="1">
                <a:solidFill>
                  <a:srgbClr val="99FF33"/>
                </a:solidFill>
              </a:rPr>
              <a:t>0,6 * NMB + 0,4 * CFG + a *  M1 + b * M2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id="{DFA50C51-970B-0B6A-03A5-69C807749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291" y="322263"/>
            <a:ext cx="7578357" cy="824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2000" b="1" dirty="0">
                <a:solidFill>
                  <a:schemeClr val="bg1"/>
                </a:solidFill>
              </a:rPr>
              <a:t>       </a:t>
            </a:r>
          </a:p>
          <a:p>
            <a:pPr algn="just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2000" b="1" dirty="0">
                <a:solidFill>
                  <a:schemeClr val="bg1"/>
                </a:solidFill>
              </a:rPr>
              <a:t>           </a:t>
            </a:r>
            <a:r>
              <a:rPr lang="es-ES" altLang="es-ES" sz="2000" b="1" dirty="0">
                <a:solidFill>
                  <a:srgbClr val="FFFF00"/>
                </a:solidFill>
              </a:rPr>
              <a:t>EL TÍTULO DE GRADO AL QUE QUIERES ACCEDER</a:t>
            </a:r>
            <a:r>
              <a:rPr lang="es-ES" altLang="es-ES" sz="2000" b="1" dirty="0">
                <a:solidFill>
                  <a:schemeClr val="bg1"/>
                </a:solidFill>
              </a:rPr>
              <a:t>…</a:t>
            </a:r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63A296BA-A31F-4057-3A6A-9F83B314F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125538"/>
            <a:ext cx="3659188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endParaRPr lang="es-ES" altLang="es-ES" sz="2400" b="1">
              <a:solidFill>
                <a:schemeClr val="bg1"/>
              </a:solidFill>
            </a:endParaRPr>
          </a:p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endParaRPr lang="es-ES" altLang="es-ES" sz="2800" b="1">
              <a:solidFill>
                <a:schemeClr val="bg1"/>
              </a:solidFill>
            </a:endParaRPr>
          </a:p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2800" b="1">
                <a:solidFill>
                  <a:srgbClr val="FFC000"/>
                </a:solidFill>
              </a:rPr>
              <a:t>NO</a:t>
            </a:r>
            <a:r>
              <a:rPr lang="es-ES" altLang="es-ES" sz="2000">
                <a:solidFill>
                  <a:schemeClr val="bg1"/>
                </a:solidFill>
              </a:rPr>
              <a:t> tiene limitación de plazas</a:t>
            </a:r>
          </a:p>
        </p:txBody>
      </p:sp>
      <p:sp>
        <p:nvSpPr>
          <p:cNvPr id="11268" name="AutoShape 4">
            <a:extLst>
              <a:ext uri="{FF2B5EF4-FFF2-40B4-BE49-F238E27FC236}">
                <a16:creationId xmlns:a16="http://schemas.microsoft.com/office/drawing/2014/main" id="{77926124-0CA8-1C86-8C77-B5C3FD0B2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0650" y="2084388"/>
            <a:ext cx="500063" cy="714375"/>
          </a:xfrm>
          <a:prstGeom prst="rightArrow">
            <a:avLst>
              <a:gd name="adj1" fmla="val 50000"/>
              <a:gd name="adj2" fmla="val 3121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ES" sz="1800"/>
          </a:p>
        </p:txBody>
      </p:sp>
      <p:sp>
        <p:nvSpPr>
          <p:cNvPr id="11269" name="Text Box 5">
            <a:extLst>
              <a:ext uri="{FF2B5EF4-FFF2-40B4-BE49-F238E27FC236}">
                <a16:creationId xmlns:a16="http://schemas.microsoft.com/office/drawing/2014/main" id="{786F9F36-B3BA-9D45-B46C-F36D5D7A18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1462088"/>
            <a:ext cx="3357563" cy="124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endParaRPr lang="es-ES" altLang="es-ES" sz="2000">
              <a:solidFill>
                <a:schemeClr val="bg1"/>
              </a:solidFill>
            </a:endParaRPr>
          </a:p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endParaRPr lang="es-ES" altLang="es-ES" sz="2000">
              <a:solidFill>
                <a:schemeClr val="bg1"/>
              </a:solidFill>
            </a:endParaRPr>
          </a:p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2000">
                <a:solidFill>
                  <a:schemeClr val="bg1"/>
                </a:solidFill>
              </a:rPr>
              <a:t>SÓLO </a:t>
            </a:r>
            <a:r>
              <a:rPr lang="es-ES" altLang="es-ES" sz="2000" b="1">
                <a:solidFill>
                  <a:srgbClr val="FFC000"/>
                </a:solidFill>
              </a:rPr>
              <a:t>FASE GENERAL</a:t>
            </a:r>
          </a:p>
        </p:txBody>
      </p:sp>
      <p:sp>
        <p:nvSpPr>
          <p:cNvPr id="11270" name="Text Box 6">
            <a:extLst>
              <a:ext uri="{FF2B5EF4-FFF2-40B4-BE49-F238E27FC236}">
                <a16:creationId xmlns:a16="http://schemas.microsoft.com/office/drawing/2014/main" id="{60AEE94E-CA2B-5047-F263-482FB81A0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347913"/>
            <a:ext cx="3459163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endParaRPr lang="es-ES" altLang="es-ES" sz="2400" b="1">
              <a:solidFill>
                <a:schemeClr val="bg1"/>
              </a:solidFill>
            </a:endParaRPr>
          </a:p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endParaRPr lang="es-ES" altLang="es-ES" sz="2800" b="1">
              <a:solidFill>
                <a:schemeClr val="bg1"/>
              </a:solidFill>
            </a:endParaRPr>
          </a:p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2800" b="1">
                <a:solidFill>
                  <a:srgbClr val="FF0000"/>
                </a:solidFill>
              </a:rPr>
              <a:t>SÍ</a:t>
            </a:r>
            <a:r>
              <a:rPr lang="es-ES" altLang="es-ES" sz="2000">
                <a:solidFill>
                  <a:schemeClr val="bg1"/>
                </a:solidFill>
              </a:rPr>
              <a:t> tiene limitación de plazas</a:t>
            </a:r>
          </a:p>
        </p:txBody>
      </p:sp>
      <p:sp>
        <p:nvSpPr>
          <p:cNvPr id="11271" name="AutoShape 7">
            <a:extLst>
              <a:ext uri="{FF2B5EF4-FFF2-40B4-BE49-F238E27FC236}">
                <a16:creationId xmlns:a16="http://schemas.microsoft.com/office/drawing/2014/main" id="{AE29079E-CA65-E4DF-91F2-1756D7CD9A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9063" y="3286125"/>
            <a:ext cx="500062" cy="928688"/>
          </a:xfrm>
          <a:prstGeom prst="rightArrow">
            <a:avLst>
              <a:gd name="adj1" fmla="val 50000"/>
              <a:gd name="adj2" fmla="val 3121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ES" sz="1800"/>
          </a:p>
        </p:txBody>
      </p:sp>
      <p:sp>
        <p:nvSpPr>
          <p:cNvPr id="11272" name="Text Box 8">
            <a:extLst>
              <a:ext uri="{FF2B5EF4-FFF2-40B4-BE49-F238E27FC236}">
                <a16:creationId xmlns:a16="http://schemas.microsoft.com/office/drawing/2014/main" id="{CFBFDC65-2BF9-01F0-AF9C-FC3C3FA2F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4038" y="2252663"/>
            <a:ext cx="4168775" cy="220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endParaRPr lang="es-ES" altLang="es-ES" sz="1800" dirty="0">
              <a:solidFill>
                <a:schemeClr val="bg1"/>
              </a:solidFill>
            </a:endParaRP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endParaRPr lang="es-ES" altLang="es-ES" sz="1800" dirty="0">
              <a:solidFill>
                <a:schemeClr val="bg1"/>
              </a:solidFill>
            </a:endParaRP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endParaRPr lang="es-ES" altLang="es-ES" sz="1800" dirty="0">
              <a:solidFill>
                <a:schemeClr val="bg1"/>
              </a:solidFill>
            </a:endParaRP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800" dirty="0">
                <a:solidFill>
                  <a:schemeClr val="bg1"/>
                </a:solidFill>
              </a:rPr>
              <a:t>  Recomendado: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2000" dirty="0">
                <a:solidFill>
                  <a:schemeClr val="bg1"/>
                </a:solidFill>
              </a:rPr>
              <a:t>  FASE GENERAL </a:t>
            </a:r>
            <a:r>
              <a:rPr lang="es-ES" altLang="es-ES" sz="2000" b="1" dirty="0">
                <a:solidFill>
                  <a:srgbClr val="FF0000"/>
                </a:solidFill>
              </a:rPr>
              <a:t>+ FASE ESPECÍFICA de mejora de nota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>
            <a:extLst>
              <a:ext uri="{FF2B5EF4-FFF2-40B4-BE49-F238E27FC236}">
                <a16:creationId xmlns:a16="http://schemas.microsoft.com/office/drawing/2014/main" id="{EA3500AD-A268-34D9-639B-4CD0DEF6B6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177800"/>
            <a:ext cx="8942035" cy="369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600" b="1" dirty="0">
                <a:solidFill>
                  <a:srgbClr val="FFFFFF"/>
                </a:solidFill>
              </a:rPr>
              <a:t>EJEMPLO : </a:t>
            </a:r>
            <a:r>
              <a:rPr lang="es-ES" altLang="es-ES" sz="1600" b="1" dirty="0">
                <a:solidFill>
                  <a:srgbClr val="FFC000"/>
                </a:solidFill>
              </a:rPr>
              <a:t>Elección de las materias de modalidad en la Fase de mejora de nota y General</a:t>
            </a:r>
          </a:p>
        </p:txBody>
      </p:sp>
      <p:sp>
        <p:nvSpPr>
          <p:cNvPr id="13315" name="Text Box 3">
            <a:extLst>
              <a:ext uri="{FF2B5EF4-FFF2-40B4-BE49-F238E27FC236}">
                <a16:creationId xmlns:a16="http://schemas.microsoft.com/office/drawing/2014/main" id="{2F1F148E-F272-0E4D-6A8F-B04CD71A0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576263"/>
            <a:ext cx="4318000" cy="404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400" dirty="0">
                <a:solidFill>
                  <a:srgbClr val="FFFFFF"/>
                </a:solidFill>
              </a:rPr>
              <a:t>Grado en </a:t>
            </a:r>
            <a:r>
              <a:rPr lang="es-ES" altLang="es-ES" sz="1800" b="1" dirty="0">
                <a:solidFill>
                  <a:srgbClr val="FFFF66"/>
                </a:solidFill>
              </a:rPr>
              <a:t>Enfermería</a:t>
            </a:r>
            <a:r>
              <a:rPr lang="es-ES" altLang="es-ES" sz="1400" b="1" dirty="0">
                <a:solidFill>
                  <a:srgbClr val="FFFF66"/>
                </a:solidFill>
              </a:rPr>
              <a:t>:</a:t>
            </a:r>
            <a:r>
              <a:rPr lang="es-ES" altLang="es-ES" sz="1400" dirty="0">
                <a:solidFill>
                  <a:srgbClr val="FFFFFF"/>
                </a:solidFill>
              </a:rPr>
              <a:t> Límite de plazas. 11,140</a:t>
            </a:r>
          </a:p>
        </p:txBody>
      </p:sp>
      <p:sp>
        <p:nvSpPr>
          <p:cNvPr id="13316" name="Text Box 4">
            <a:extLst>
              <a:ext uri="{FF2B5EF4-FFF2-40B4-BE49-F238E27FC236}">
                <a16:creationId xmlns:a16="http://schemas.microsoft.com/office/drawing/2014/main" id="{21BEE688-F0FA-861C-ED41-93DA28CD07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2" y="836613"/>
            <a:ext cx="7604125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400" dirty="0">
                <a:solidFill>
                  <a:srgbClr val="FFFFFF"/>
                </a:solidFill>
              </a:rPr>
              <a:t>Parámetros de ponderación materias Bachillerato Uva. Campus de Soria</a:t>
            </a:r>
            <a:r>
              <a:rPr lang="es-ES" altLang="es-ES" sz="1600" dirty="0">
                <a:solidFill>
                  <a:srgbClr val="FFFF00"/>
                </a:solidFill>
              </a:rPr>
              <a:t> </a:t>
            </a:r>
            <a:r>
              <a:rPr lang="es-ES" altLang="es-ES" sz="1400" dirty="0">
                <a:solidFill>
                  <a:srgbClr val="FFFFFF"/>
                </a:solidFill>
              </a:rPr>
              <a:t>: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400" dirty="0">
                <a:solidFill>
                  <a:srgbClr val="FFFFFF"/>
                </a:solidFill>
              </a:rPr>
              <a:t>	Biología: 0,2                     Matemáticas II:  0,2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400" dirty="0">
                <a:solidFill>
                  <a:srgbClr val="FFFFFF"/>
                </a:solidFill>
              </a:rPr>
              <a:t>	Química: 0,2	</a:t>
            </a:r>
          </a:p>
        </p:txBody>
      </p:sp>
      <p:sp>
        <p:nvSpPr>
          <p:cNvPr id="13317" name="Text Box 5">
            <a:extLst>
              <a:ext uri="{FF2B5EF4-FFF2-40B4-BE49-F238E27FC236}">
                <a16:creationId xmlns:a16="http://schemas.microsoft.com/office/drawing/2014/main" id="{591E90EC-17F5-CA7E-D12D-A3778B431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488" y="1785938"/>
            <a:ext cx="10604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400" b="1" u="sng">
                <a:solidFill>
                  <a:srgbClr val="FFFF00"/>
                </a:solidFill>
              </a:rPr>
              <a:t>Alumno 1</a:t>
            </a:r>
            <a:r>
              <a:rPr lang="es-ES" altLang="es-ES" sz="1400" b="1">
                <a:solidFill>
                  <a:srgbClr val="FFFF00"/>
                </a:solidFill>
              </a:rPr>
              <a:t>: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A7855C2F-5607-6BC4-C829-26C828E21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1857375"/>
            <a:ext cx="1249363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400" b="1" u="sng">
                <a:solidFill>
                  <a:srgbClr val="FFFF00"/>
                </a:solidFill>
              </a:rPr>
              <a:t>Alumno 2</a:t>
            </a:r>
            <a:r>
              <a:rPr lang="es-ES" altLang="es-ES" sz="1400" b="1">
                <a:solidFill>
                  <a:srgbClr val="FFFF00"/>
                </a:solidFill>
              </a:rPr>
              <a:t>:</a:t>
            </a: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8F8ACEFC-3B35-F017-21B0-BFCC7C8B0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338" y="2643188"/>
            <a:ext cx="2954337" cy="2438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200" dirty="0">
                <a:solidFill>
                  <a:srgbClr val="FFFFFF"/>
                </a:solidFill>
              </a:rPr>
              <a:t>NMB</a:t>
            </a:r>
            <a:r>
              <a:rPr lang="es-ES" altLang="es-ES" sz="1400" b="1" dirty="0">
                <a:solidFill>
                  <a:srgbClr val="FF0000"/>
                </a:solidFill>
              </a:rPr>
              <a:t>: 8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200" b="1" u="sng" dirty="0">
                <a:solidFill>
                  <a:srgbClr val="FFFFFF"/>
                </a:solidFill>
              </a:rPr>
              <a:t>Fase General</a:t>
            </a:r>
            <a:r>
              <a:rPr lang="es-ES" altLang="es-ES" sz="1200" dirty="0">
                <a:solidFill>
                  <a:srgbClr val="FFFFFF"/>
                </a:solidFill>
              </a:rPr>
              <a:t>: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200" dirty="0">
                <a:solidFill>
                  <a:srgbClr val="FFFFFF"/>
                </a:solidFill>
              </a:rPr>
              <a:t>	Lengua: </a:t>
            </a:r>
            <a:r>
              <a:rPr lang="es-ES" altLang="es-ES" sz="1400" b="1" dirty="0">
                <a:solidFill>
                  <a:srgbClr val="FF0000"/>
                </a:solidFill>
              </a:rPr>
              <a:t>7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200" dirty="0">
                <a:solidFill>
                  <a:srgbClr val="FFFFFF"/>
                </a:solidFill>
              </a:rPr>
              <a:t>	Historia de España: </a:t>
            </a:r>
            <a:r>
              <a:rPr lang="es-ES" altLang="es-ES" sz="1400" b="1" dirty="0">
                <a:solidFill>
                  <a:srgbClr val="FF0000"/>
                </a:solidFill>
              </a:rPr>
              <a:t>8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200" dirty="0">
                <a:solidFill>
                  <a:srgbClr val="FFFFFF"/>
                </a:solidFill>
              </a:rPr>
              <a:t>	Inglés: </a:t>
            </a:r>
            <a:r>
              <a:rPr lang="es-ES" altLang="es-ES" sz="1400" b="1" dirty="0">
                <a:solidFill>
                  <a:srgbClr val="FF0000"/>
                </a:solidFill>
              </a:rPr>
              <a:t>7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200" dirty="0">
                <a:solidFill>
                  <a:srgbClr val="FFFFFF"/>
                </a:solidFill>
              </a:rPr>
              <a:t>	</a:t>
            </a:r>
            <a:r>
              <a:rPr lang="es-ES" altLang="es-ES" sz="1200" b="1" dirty="0">
                <a:solidFill>
                  <a:srgbClr val="FFFF00"/>
                </a:solidFill>
              </a:rPr>
              <a:t>Matemáticas II:</a:t>
            </a:r>
            <a:r>
              <a:rPr lang="es-ES" altLang="es-ES" sz="1200" dirty="0">
                <a:solidFill>
                  <a:srgbClr val="FFFFFF"/>
                </a:solidFill>
              </a:rPr>
              <a:t> </a:t>
            </a:r>
            <a:r>
              <a:rPr lang="es-ES" altLang="es-ES" sz="1400" b="1" dirty="0">
                <a:solidFill>
                  <a:srgbClr val="FF0000"/>
                </a:solidFill>
              </a:rPr>
              <a:t>6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200" b="1" u="sng" dirty="0">
                <a:solidFill>
                  <a:srgbClr val="FFFFFF"/>
                </a:solidFill>
              </a:rPr>
              <a:t>Fase Específica</a:t>
            </a:r>
            <a:r>
              <a:rPr lang="es-ES" altLang="es-ES" sz="1200" dirty="0">
                <a:solidFill>
                  <a:srgbClr val="FFFFFF"/>
                </a:solidFill>
              </a:rPr>
              <a:t>: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200" dirty="0">
                <a:solidFill>
                  <a:srgbClr val="FFFFFF"/>
                </a:solidFill>
              </a:rPr>
              <a:t>	Química</a:t>
            </a:r>
            <a:r>
              <a:rPr lang="es-ES" altLang="es-ES" sz="1400" b="1" dirty="0">
                <a:solidFill>
                  <a:srgbClr val="00FF00"/>
                </a:solidFill>
              </a:rPr>
              <a:t>: 9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200" dirty="0">
                <a:solidFill>
                  <a:srgbClr val="FFFFFF"/>
                </a:solidFill>
              </a:rPr>
              <a:t>	Biología: </a:t>
            </a:r>
            <a:r>
              <a:rPr lang="es-ES" altLang="es-ES" sz="1400" b="1" dirty="0">
                <a:solidFill>
                  <a:srgbClr val="00FF00"/>
                </a:solidFill>
              </a:rPr>
              <a:t>10</a:t>
            </a:r>
            <a:r>
              <a:rPr lang="es-ES" altLang="es-ES" sz="1200" dirty="0">
                <a:solidFill>
                  <a:srgbClr val="FFFFFF"/>
                </a:solidFill>
              </a:rPr>
              <a:t>	</a:t>
            </a:r>
          </a:p>
        </p:txBody>
      </p:sp>
      <p:sp>
        <p:nvSpPr>
          <p:cNvPr id="13320" name="Text Box 8">
            <a:extLst>
              <a:ext uri="{FF2B5EF4-FFF2-40B4-BE49-F238E27FC236}">
                <a16:creationId xmlns:a16="http://schemas.microsoft.com/office/drawing/2014/main" id="{75DC263C-4F46-A165-615F-1CFC10AB61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2214563"/>
            <a:ext cx="7372350" cy="300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200" dirty="0">
                <a:solidFill>
                  <a:srgbClr val="FFFFFF"/>
                </a:solidFill>
              </a:rPr>
              <a:t>Materias cursadas:  </a:t>
            </a:r>
            <a:r>
              <a:rPr lang="es-ES" altLang="es-ES" sz="1200" b="1" dirty="0">
                <a:solidFill>
                  <a:srgbClr val="FFFFFF"/>
                </a:solidFill>
              </a:rPr>
              <a:t>Química, Biología, Matemáticas II</a:t>
            </a:r>
          </a:p>
        </p:txBody>
      </p:sp>
      <p:sp>
        <p:nvSpPr>
          <p:cNvPr id="13321" name="Text Box 9">
            <a:extLst>
              <a:ext uri="{FF2B5EF4-FFF2-40B4-BE49-F238E27FC236}">
                <a16:creationId xmlns:a16="http://schemas.microsoft.com/office/drawing/2014/main" id="{C1936214-4B4D-A0F3-5EE1-53D2029CB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9113" y="2643188"/>
            <a:ext cx="2473325" cy="2438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200" dirty="0">
                <a:solidFill>
                  <a:srgbClr val="FFFFFF"/>
                </a:solidFill>
              </a:rPr>
              <a:t>NMB: </a:t>
            </a:r>
            <a:r>
              <a:rPr lang="es-ES" altLang="es-ES" sz="1400" b="1" dirty="0">
                <a:solidFill>
                  <a:srgbClr val="FF0000"/>
                </a:solidFill>
              </a:rPr>
              <a:t>8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200" b="1" u="sng" dirty="0">
                <a:solidFill>
                  <a:srgbClr val="FFFFFF"/>
                </a:solidFill>
              </a:rPr>
              <a:t>Fase General: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200" dirty="0">
                <a:solidFill>
                  <a:srgbClr val="FFFFFF"/>
                </a:solidFill>
              </a:rPr>
              <a:t>	Lengua: </a:t>
            </a:r>
            <a:r>
              <a:rPr lang="es-ES" altLang="es-ES" sz="1400" b="1" dirty="0">
                <a:solidFill>
                  <a:srgbClr val="FF0000"/>
                </a:solidFill>
              </a:rPr>
              <a:t>7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200" dirty="0">
                <a:solidFill>
                  <a:srgbClr val="FFFFFF"/>
                </a:solidFill>
              </a:rPr>
              <a:t>	H. de España: </a:t>
            </a:r>
            <a:r>
              <a:rPr lang="es-ES" altLang="es-ES" sz="1400" b="1" dirty="0">
                <a:solidFill>
                  <a:srgbClr val="FF0000"/>
                </a:solidFill>
              </a:rPr>
              <a:t>8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200" dirty="0">
                <a:solidFill>
                  <a:srgbClr val="FFFFFF"/>
                </a:solidFill>
              </a:rPr>
              <a:t>	Inglés: </a:t>
            </a:r>
            <a:r>
              <a:rPr lang="es-ES" altLang="es-ES" sz="1400" b="1" dirty="0">
                <a:solidFill>
                  <a:srgbClr val="FF0000"/>
                </a:solidFill>
              </a:rPr>
              <a:t>7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200" dirty="0">
                <a:solidFill>
                  <a:srgbClr val="FFFFFF"/>
                </a:solidFill>
              </a:rPr>
              <a:t>	</a:t>
            </a:r>
            <a:r>
              <a:rPr lang="es-ES" altLang="es-ES" sz="1200" b="1" dirty="0">
                <a:solidFill>
                  <a:srgbClr val="FFFF00"/>
                </a:solidFill>
              </a:rPr>
              <a:t>Matemáticas II</a:t>
            </a:r>
            <a:r>
              <a:rPr lang="es-ES" altLang="es-ES" sz="1200" dirty="0">
                <a:solidFill>
                  <a:srgbClr val="FFFFFF"/>
                </a:solidFill>
              </a:rPr>
              <a:t>: </a:t>
            </a:r>
            <a:r>
              <a:rPr lang="es-ES" altLang="es-ES" sz="1400" b="1" dirty="0">
                <a:solidFill>
                  <a:srgbClr val="FF0000"/>
                </a:solidFill>
              </a:rPr>
              <a:t>10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200" b="1" u="sng" dirty="0">
                <a:solidFill>
                  <a:srgbClr val="FFFFFF"/>
                </a:solidFill>
              </a:rPr>
              <a:t>Fase Específica</a:t>
            </a:r>
            <a:r>
              <a:rPr lang="es-ES" altLang="es-ES" sz="1200" dirty="0">
                <a:solidFill>
                  <a:srgbClr val="FFFFFF"/>
                </a:solidFill>
              </a:rPr>
              <a:t>: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200" dirty="0">
                <a:solidFill>
                  <a:srgbClr val="FFFFFF"/>
                </a:solidFill>
              </a:rPr>
              <a:t>	Química: </a:t>
            </a:r>
            <a:r>
              <a:rPr lang="es-ES" altLang="es-ES" sz="1400" b="1" dirty="0">
                <a:solidFill>
                  <a:srgbClr val="00FF00"/>
                </a:solidFill>
              </a:rPr>
              <a:t>9</a:t>
            </a:r>
          </a:p>
          <a:p>
            <a:pPr lvl="2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200" dirty="0">
                <a:solidFill>
                  <a:srgbClr val="FFFFFF"/>
                </a:solidFill>
              </a:rPr>
              <a:t>Biología: </a:t>
            </a:r>
            <a:r>
              <a:rPr lang="es-ES" altLang="es-ES" sz="1400" b="1" dirty="0">
                <a:solidFill>
                  <a:srgbClr val="00FF00"/>
                </a:solidFill>
              </a:rPr>
              <a:t>6</a:t>
            </a:r>
          </a:p>
        </p:txBody>
      </p:sp>
      <p:sp>
        <p:nvSpPr>
          <p:cNvPr id="12298" name="Text Box 10">
            <a:extLst>
              <a:ext uri="{FF2B5EF4-FFF2-40B4-BE49-F238E27FC236}">
                <a16:creationId xmlns:a16="http://schemas.microsoft.com/office/drawing/2014/main" id="{018435DF-7355-F7AB-F0F7-D3E13C6F3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286375"/>
            <a:ext cx="3884613" cy="56598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200" dirty="0">
                <a:solidFill>
                  <a:srgbClr val="FFFFFF"/>
                </a:solidFill>
              </a:rPr>
              <a:t>Nota admisión = 0,6x8+0,4x7+</a:t>
            </a:r>
            <a:r>
              <a:rPr lang="es-ES" altLang="es-ES" sz="1200" dirty="0">
                <a:solidFill>
                  <a:srgbClr val="FF9900"/>
                </a:solidFill>
              </a:rPr>
              <a:t>0,2x9+0,2x10</a:t>
            </a:r>
            <a:r>
              <a:rPr lang="es-ES" altLang="es-ES" sz="1200" dirty="0">
                <a:solidFill>
                  <a:srgbClr val="FFFFFF"/>
                </a:solidFill>
              </a:rPr>
              <a:t> =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200" dirty="0">
                <a:solidFill>
                  <a:srgbClr val="FFFFFF"/>
                </a:solidFill>
              </a:rPr>
              <a:t>                               7,6          +        3,8          = </a:t>
            </a:r>
            <a:r>
              <a:rPr lang="es-ES" altLang="es-ES" sz="1400" b="1" u="sng" dirty="0">
                <a:solidFill>
                  <a:srgbClr val="FFFF00"/>
                </a:solidFill>
              </a:rPr>
              <a:t>11,40 </a:t>
            </a:r>
          </a:p>
        </p:txBody>
      </p:sp>
      <p:sp>
        <p:nvSpPr>
          <p:cNvPr id="12299" name="Text Box 11">
            <a:extLst>
              <a:ext uri="{FF2B5EF4-FFF2-40B4-BE49-F238E27FC236}">
                <a16:creationId xmlns:a16="http://schemas.microsoft.com/office/drawing/2014/main" id="{EAD88B81-3EC6-5C54-A715-07121E6ED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5" y="5286375"/>
            <a:ext cx="3741738" cy="79682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200" dirty="0">
                <a:solidFill>
                  <a:srgbClr val="FFFFFF"/>
                </a:solidFill>
              </a:rPr>
              <a:t>Nota admisión = 0,6x8+0,4x8+</a:t>
            </a:r>
            <a:r>
              <a:rPr lang="es-ES" altLang="es-ES" sz="1200" dirty="0">
                <a:solidFill>
                  <a:srgbClr val="FF9900"/>
                </a:solidFill>
              </a:rPr>
              <a:t>0,2x9+0,2x10</a:t>
            </a:r>
            <a:r>
              <a:rPr lang="es-ES" altLang="es-ES" sz="1200" dirty="0">
                <a:solidFill>
                  <a:srgbClr val="FFFFFF"/>
                </a:solidFill>
              </a:rPr>
              <a:t> =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1200" dirty="0">
                <a:solidFill>
                  <a:srgbClr val="FFFFFF"/>
                </a:solidFill>
              </a:rPr>
              <a:t>                                   8         +       3,8            = </a:t>
            </a:r>
            <a:r>
              <a:rPr lang="es-ES" altLang="es-ES" sz="1400" b="1" u="sng" dirty="0">
                <a:solidFill>
                  <a:srgbClr val="FFFF00"/>
                </a:solidFill>
              </a:rPr>
              <a:t>11,80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8" grpId="0" animBg="1"/>
      <p:bldP spid="1229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>
            <a:extLst>
              <a:ext uri="{FF2B5EF4-FFF2-40B4-BE49-F238E27FC236}">
                <a16:creationId xmlns:a16="http://schemas.microsoft.com/office/drawing/2014/main" id="{B5A61658-5B2F-30DC-479C-76F3C57587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777" y="1484313"/>
            <a:ext cx="7103098" cy="2589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2200" dirty="0">
                <a:solidFill>
                  <a:srgbClr val="FFFFFF"/>
                </a:solidFill>
              </a:rPr>
              <a:t>La combinación de materias para presentarse a la PAU</a:t>
            </a:r>
          </a:p>
          <a:p>
            <a:pPr algn="just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2200" b="1" dirty="0">
                <a:solidFill>
                  <a:srgbClr val="FFFF00"/>
                </a:solidFill>
              </a:rPr>
              <a:t>depende de cada alumno en concreto</a:t>
            </a:r>
            <a:r>
              <a:rPr lang="es-ES" altLang="es-ES" sz="2200" dirty="0">
                <a:solidFill>
                  <a:srgbClr val="FFFFFF"/>
                </a:solidFill>
              </a:rPr>
              <a:t>:</a:t>
            </a:r>
          </a:p>
          <a:p>
            <a:pPr algn="just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endParaRPr lang="es-ES" altLang="es-ES" sz="2200" dirty="0">
              <a:solidFill>
                <a:srgbClr val="FFFFFF"/>
              </a:solidFill>
            </a:endParaRPr>
          </a:p>
          <a:p>
            <a:pPr lvl="1" algn="just" eaLnBrk="1" hangingPunct="1">
              <a:lnSpc>
                <a:spcPct val="125000"/>
              </a:lnSpc>
              <a:spcBef>
                <a:spcPct val="0"/>
              </a:spcBef>
              <a:buFontTx/>
              <a:buChar char="•"/>
            </a:pPr>
            <a:r>
              <a:rPr lang="es-ES" altLang="es-ES" sz="2200" dirty="0">
                <a:solidFill>
                  <a:srgbClr val="FFFFFF"/>
                </a:solidFill>
              </a:rPr>
              <a:t> El Título de Grado que se quiere estudiar</a:t>
            </a:r>
          </a:p>
          <a:p>
            <a:pPr lvl="1" algn="just" eaLnBrk="1" hangingPunct="1">
              <a:lnSpc>
                <a:spcPct val="125000"/>
              </a:lnSpc>
              <a:spcBef>
                <a:spcPct val="0"/>
              </a:spcBef>
              <a:buFontTx/>
              <a:buChar char="•"/>
            </a:pPr>
            <a:r>
              <a:rPr lang="es-ES" altLang="es-ES" sz="2200" dirty="0">
                <a:solidFill>
                  <a:srgbClr val="FFFFFF"/>
                </a:solidFill>
              </a:rPr>
              <a:t> La Universidad en la que se quiere estudiar</a:t>
            </a:r>
          </a:p>
          <a:p>
            <a:pPr lvl="1" algn="just" eaLnBrk="1" hangingPunct="1">
              <a:lnSpc>
                <a:spcPct val="125000"/>
              </a:lnSpc>
              <a:spcBef>
                <a:spcPct val="0"/>
              </a:spcBef>
              <a:buFontTx/>
              <a:buChar char="•"/>
            </a:pPr>
            <a:r>
              <a:rPr lang="es-ES" altLang="es-ES" sz="2200" dirty="0">
                <a:solidFill>
                  <a:srgbClr val="FFFFFF"/>
                </a:solidFill>
              </a:rPr>
              <a:t> La competencia curricular personal</a:t>
            </a:r>
          </a:p>
        </p:txBody>
      </p:sp>
      <p:sp>
        <p:nvSpPr>
          <p:cNvPr id="16387" name="Text Box 3">
            <a:extLst>
              <a:ext uri="{FF2B5EF4-FFF2-40B4-BE49-F238E27FC236}">
                <a16:creationId xmlns:a16="http://schemas.microsoft.com/office/drawing/2014/main" id="{BFA96A44-3E79-1769-20A1-D3F67FBF82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692150"/>
            <a:ext cx="3536950" cy="543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2600" b="1" dirty="0">
                <a:solidFill>
                  <a:srgbClr val="FFFF00"/>
                </a:solidFill>
              </a:rPr>
              <a:t>CONCLUSIONES:</a:t>
            </a:r>
          </a:p>
        </p:txBody>
      </p:sp>
      <p:sp>
        <p:nvSpPr>
          <p:cNvPr id="16388" name="Text Box 4">
            <a:extLst>
              <a:ext uri="{FF2B5EF4-FFF2-40B4-BE49-F238E27FC236}">
                <a16:creationId xmlns:a16="http://schemas.microsoft.com/office/drawing/2014/main" id="{22F84660-E3AE-B846-C336-A779C1473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221163"/>
            <a:ext cx="6677025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s-ES" altLang="es-ES" sz="2200" dirty="0">
                <a:solidFill>
                  <a:srgbClr val="FFFFFF"/>
                </a:solidFill>
              </a:rPr>
              <a:t>               </a:t>
            </a:r>
          </a:p>
        </p:txBody>
      </p:sp>
      <p:sp>
        <p:nvSpPr>
          <p:cNvPr id="16389" name="Text Box 5">
            <a:extLst>
              <a:ext uri="{FF2B5EF4-FFF2-40B4-BE49-F238E27FC236}">
                <a16:creationId xmlns:a16="http://schemas.microsoft.com/office/drawing/2014/main" id="{1610F0EB-905D-CDA8-7459-049D8DFE35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" y="3925888"/>
            <a:ext cx="18415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endParaRPr lang="es-ES" altLang="es-ES" sz="2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329AC8-4D26-2967-9D48-EA607B594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SOLICITUD TÍTULO BACHILLERATO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54A1BE-74D8-44BB-E19C-C781D582B1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000" dirty="0">
                <a:solidFill>
                  <a:schemeClr val="bg1"/>
                </a:solidFill>
              </a:rPr>
              <a:t>Es imprescindible solicitar el </a:t>
            </a:r>
            <a:r>
              <a:rPr lang="es-ES" sz="2000" b="1" dirty="0">
                <a:solidFill>
                  <a:schemeClr val="bg1"/>
                </a:solidFill>
              </a:rPr>
              <a:t>Titulo de Bachillerato </a:t>
            </a:r>
            <a:r>
              <a:rPr lang="es-ES" sz="2000" dirty="0">
                <a:solidFill>
                  <a:schemeClr val="bg1"/>
                </a:solidFill>
              </a:rPr>
              <a:t>para efectuar posteriormente la </a:t>
            </a:r>
            <a:r>
              <a:rPr lang="es-ES" sz="2000" b="1" dirty="0">
                <a:solidFill>
                  <a:schemeClr val="bg1"/>
                </a:solidFill>
              </a:rPr>
              <a:t>matriculación en la PAU.</a:t>
            </a:r>
          </a:p>
          <a:p>
            <a:endParaRPr lang="es-ES" sz="2000" b="1" dirty="0">
              <a:solidFill>
                <a:schemeClr val="bg1"/>
              </a:solidFill>
            </a:endParaRPr>
          </a:p>
          <a:p>
            <a:r>
              <a:rPr lang="es-ES" sz="2000" dirty="0">
                <a:solidFill>
                  <a:schemeClr val="bg1"/>
                </a:solidFill>
              </a:rPr>
              <a:t>Solicitudes:</a:t>
            </a:r>
            <a:r>
              <a:rPr lang="es-ES" sz="2000" b="1" dirty="0">
                <a:solidFill>
                  <a:schemeClr val="bg1"/>
                </a:solidFill>
              </a:rPr>
              <a:t> </a:t>
            </a:r>
          </a:p>
          <a:p>
            <a:r>
              <a:rPr lang="es-ES" sz="2000" dirty="0">
                <a:solidFill>
                  <a:schemeClr val="bg1"/>
                </a:solidFill>
              </a:rPr>
              <a:t>Procedimiento: </a:t>
            </a:r>
            <a:r>
              <a:rPr lang="es-ES" sz="2000" b="1" dirty="0">
                <a:solidFill>
                  <a:schemeClr val="bg1"/>
                </a:solidFill>
              </a:rPr>
              <a:t>presencial </a:t>
            </a:r>
            <a:r>
              <a:rPr lang="es-ES" sz="2000" dirty="0">
                <a:solidFill>
                  <a:schemeClr val="bg1"/>
                </a:solidFill>
              </a:rPr>
              <a:t>(en Secretaría)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ES" sz="2000" dirty="0">
                <a:solidFill>
                  <a:schemeClr val="bg1"/>
                </a:solidFill>
              </a:rPr>
              <a:t>Cumplimentar el </a:t>
            </a:r>
            <a:r>
              <a:rPr lang="es-ES" sz="2000" dirty="0">
                <a:solidFill>
                  <a:schemeClr val="bg1"/>
                </a:solidFill>
                <a:hlinkClick r:id="rId2"/>
              </a:rPr>
              <a:t>modelo 046</a:t>
            </a:r>
            <a:endParaRPr lang="es-ES" sz="2000" dirty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s-ES" sz="2000" dirty="0">
                <a:solidFill>
                  <a:schemeClr val="bg1"/>
                </a:solidFill>
              </a:rPr>
              <a:t>Realizar el pago de tasas correspondiente (52,95€ )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ES" sz="2000" dirty="0">
                <a:solidFill>
                  <a:schemeClr val="bg1"/>
                </a:solidFill>
              </a:rPr>
              <a:t>Remitir a la Secretaría del Instituto: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chemeClr val="bg1"/>
                </a:solidFill>
              </a:rPr>
              <a:t>Ejemplar para el centro gestor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chemeClr val="bg1"/>
                </a:solidFill>
              </a:rPr>
              <a:t>Justificante de ingreso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chemeClr val="bg1"/>
                </a:solidFill>
              </a:rPr>
              <a:t>Fotocopia DNI	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chemeClr val="bg1"/>
                </a:solidFill>
              </a:rPr>
              <a:t>Documentación acreditativa (solo si procede exención o bonificación)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8385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334C33-132A-B49A-FE83-D9EFFD8C9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MATRICULACIÓN PAU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CC6E53-CE35-58EB-2661-29DF812392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marR="5080">
              <a:lnSpc>
                <a:spcPct val="103600"/>
              </a:lnSpc>
              <a:spcBef>
                <a:spcPts val="15"/>
              </a:spcBef>
            </a:pP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Una</a:t>
            </a:r>
            <a:r>
              <a:rPr lang="es-ES" sz="1800" spc="-3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vez</a:t>
            </a:r>
            <a:r>
              <a:rPr lang="es-ES" sz="1800" spc="-3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obtenido</a:t>
            </a:r>
            <a:r>
              <a:rPr lang="es-ES" sz="1800" spc="-3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el</a:t>
            </a:r>
            <a:r>
              <a:rPr lang="es-ES" sz="1800" spc="-1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b="1" dirty="0">
                <a:solidFill>
                  <a:schemeClr val="bg1"/>
                </a:solidFill>
                <a:latin typeface="Tahoma"/>
                <a:cs typeface="Tahoma"/>
              </a:rPr>
              <a:t>Titulo</a:t>
            </a:r>
            <a:r>
              <a:rPr lang="es-ES" sz="1800" b="1" spc="-3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b="1" dirty="0">
                <a:solidFill>
                  <a:schemeClr val="bg1"/>
                </a:solidFill>
                <a:latin typeface="Tahoma"/>
                <a:cs typeface="Tahoma"/>
              </a:rPr>
              <a:t>de</a:t>
            </a:r>
            <a:r>
              <a:rPr lang="es-ES" sz="1800" b="1" spc="-1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b="1" dirty="0">
                <a:solidFill>
                  <a:schemeClr val="bg1"/>
                </a:solidFill>
                <a:latin typeface="Tahoma"/>
                <a:cs typeface="Tahoma"/>
              </a:rPr>
              <a:t>Bachillerato,</a:t>
            </a:r>
            <a:r>
              <a:rPr lang="es-ES" sz="1800" b="1" spc="-4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los</a:t>
            </a:r>
            <a:r>
              <a:rPr lang="es-ES" sz="1800" spc="-1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alumnos</a:t>
            </a:r>
            <a:r>
              <a:rPr lang="es-ES" sz="1800" spc="-5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spc="-10" dirty="0">
                <a:solidFill>
                  <a:schemeClr val="bg1"/>
                </a:solidFill>
                <a:latin typeface="Tahoma"/>
                <a:cs typeface="Tahoma"/>
              </a:rPr>
              <a:t>efectuarán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la</a:t>
            </a:r>
            <a:r>
              <a:rPr lang="es-ES" sz="1800" spc="-1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b="1" dirty="0">
                <a:solidFill>
                  <a:schemeClr val="bg1"/>
                </a:solidFill>
                <a:latin typeface="Tahoma"/>
                <a:cs typeface="Tahoma"/>
              </a:rPr>
              <a:t>matriculación</a:t>
            </a:r>
            <a:r>
              <a:rPr lang="es-ES" sz="1800" b="1" spc="-4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b="1" dirty="0">
                <a:solidFill>
                  <a:schemeClr val="bg1"/>
                </a:solidFill>
                <a:latin typeface="Tahoma"/>
                <a:cs typeface="Tahoma"/>
              </a:rPr>
              <a:t>en</a:t>
            </a:r>
            <a:r>
              <a:rPr lang="es-ES" sz="1800" b="1" spc="-2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b="1" dirty="0">
                <a:solidFill>
                  <a:schemeClr val="bg1"/>
                </a:solidFill>
                <a:latin typeface="Tahoma"/>
                <a:cs typeface="Tahoma"/>
              </a:rPr>
              <a:t>la</a:t>
            </a:r>
            <a:r>
              <a:rPr lang="es-ES" sz="1800" b="1" spc="-15" dirty="0">
                <a:solidFill>
                  <a:schemeClr val="bg1"/>
                </a:solidFill>
                <a:latin typeface="Tahoma"/>
                <a:cs typeface="Tahoma"/>
              </a:rPr>
              <a:t> PAU</a:t>
            </a:r>
            <a:r>
              <a:rPr lang="es-ES" sz="1800" b="1" spc="-2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b="1" dirty="0">
                <a:solidFill>
                  <a:schemeClr val="bg1"/>
                </a:solidFill>
                <a:latin typeface="Tahoma"/>
                <a:cs typeface="Tahoma"/>
              </a:rPr>
              <a:t>en</a:t>
            </a:r>
            <a:r>
              <a:rPr lang="es-ES" sz="1800" b="1" spc="-3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b="1" dirty="0">
                <a:solidFill>
                  <a:schemeClr val="bg1"/>
                </a:solidFill>
                <a:latin typeface="Tahoma"/>
                <a:cs typeface="Tahoma"/>
              </a:rPr>
              <a:t>el</a:t>
            </a:r>
            <a:r>
              <a:rPr lang="es-ES" sz="1800" b="1" spc="-2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b="1" dirty="0">
                <a:solidFill>
                  <a:schemeClr val="bg1"/>
                </a:solidFill>
                <a:latin typeface="Tahoma"/>
                <a:cs typeface="Tahoma"/>
              </a:rPr>
              <a:t>Instituto</a:t>
            </a:r>
            <a:r>
              <a:rPr lang="es-ES" sz="1800" b="1" spc="-3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b="1" dirty="0">
                <a:solidFill>
                  <a:schemeClr val="bg1"/>
                </a:solidFill>
                <a:latin typeface="Tahoma"/>
                <a:cs typeface="Tahoma"/>
              </a:rPr>
              <a:t>de</a:t>
            </a:r>
            <a:r>
              <a:rPr lang="es-ES" sz="1800" b="1" spc="-1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b="1" spc="-10" dirty="0">
                <a:solidFill>
                  <a:schemeClr val="bg1"/>
                </a:solidFill>
                <a:latin typeface="Tahoma"/>
                <a:cs typeface="Tahoma"/>
              </a:rPr>
              <a:t>Secundaria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donde</a:t>
            </a:r>
            <a:r>
              <a:rPr lang="es-ES" sz="1800" spc="-4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han</a:t>
            </a:r>
            <a:r>
              <a:rPr lang="es-ES" sz="1800" spc="-3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finalizado</a:t>
            </a:r>
            <a:r>
              <a:rPr lang="es-ES" sz="1800" spc="-1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dichas</a:t>
            </a:r>
            <a:r>
              <a:rPr lang="es-ES" sz="1800" spc="-2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enseñanzas</a:t>
            </a:r>
            <a:r>
              <a:rPr lang="es-ES" sz="1800" spc="-6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(según</a:t>
            </a:r>
            <a:r>
              <a:rPr lang="es-ES" sz="1800" spc="-5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spc="-10" dirty="0">
                <a:solidFill>
                  <a:schemeClr val="bg1"/>
                </a:solidFill>
                <a:latin typeface="Tahoma"/>
                <a:cs typeface="Tahoma"/>
              </a:rPr>
              <a:t>instrucciones):</a:t>
            </a:r>
            <a:endParaRPr lang="es-ES" sz="1800" dirty="0">
              <a:solidFill>
                <a:schemeClr val="bg1"/>
              </a:solidFill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lang="es-ES" sz="1800" dirty="0">
              <a:solidFill>
                <a:schemeClr val="bg1"/>
              </a:solidFill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lang="es-ES" sz="1800" b="1" spc="-10" dirty="0">
                <a:solidFill>
                  <a:schemeClr val="bg1"/>
                </a:solidFill>
                <a:latin typeface="Tahoma"/>
                <a:cs typeface="Tahoma"/>
              </a:rPr>
              <a:t>Documentación:</a:t>
            </a:r>
            <a:endParaRPr lang="es-ES" sz="1800" dirty="0">
              <a:solidFill>
                <a:schemeClr val="bg1"/>
              </a:solidFill>
              <a:latin typeface="Tahoma"/>
              <a:cs typeface="Tahoma"/>
            </a:endParaRPr>
          </a:p>
          <a:p>
            <a:pPr marL="926465" marR="186690" indent="-457200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926465" algn="l"/>
              </a:tabLst>
            </a:pP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Entregar</a:t>
            </a:r>
            <a:r>
              <a:rPr lang="es-ES" sz="1800" spc="-3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en</a:t>
            </a:r>
            <a:r>
              <a:rPr lang="es-ES" sz="1800" spc="-3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Secretaría</a:t>
            </a:r>
            <a:r>
              <a:rPr lang="es-ES" sz="1800" spc="-3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el</a:t>
            </a:r>
            <a:r>
              <a:rPr lang="es-ES" sz="1800" spc="-4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justificante de</a:t>
            </a:r>
            <a:r>
              <a:rPr lang="es-ES" sz="1800" spc="-3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ingreso</a:t>
            </a:r>
            <a:r>
              <a:rPr lang="es-ES" sz="1800" spc="-3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de</a:t>
            </a:r>
            <a:r>
              <a:rPr lang="es-ES" sz="1800" spc="-4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tasas</a:t>
            </a:r>
            <a:r>
              <a:rPr lang="es-ES" sz="1800" spc="-2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del</a:t>
            </a:r>
            <a:r>
              <a:rPr lang="es-ES" sz="1800" spc="-4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título</a:t>
            </a:r>
            <a:r>
              <a:rPr lang="es-ES" sz="1800" spc="-2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y</a:t>
            </a:r>
            <a:r>
              <a:rPr lang="es-ES" sz="1800" spc="-25" dirty="0">
                <a:solidFill>
                  <a:schemeClr val="bg1"/>
                </a:solidFill>
                <a:latin typeface="Tahoma"/>
                <a:cs typeface="Tahoma"/>
              </a:rPr>
              <a:t> el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impreso</a:t>
            </a:r>
            <a:r>
              <a:rPr lang="es-ES" sz="1800" spc="-1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de</a:t>
            </a:r>
            <a:r>
              <a:rPr lang="es-ES" sz="1800" spc="-4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matrícula</a:t>
            </a:r>
            <a:r>
              <a:rPr lang="es-ES" sz="1800" spc="-1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en</a:t>
            </a:r>
            <a:r>
              <a:rPr lang="es-ES" sz="1800" spc="-3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la</a:t>
            </a:r>
            <a:r>
              <a:rPr lang="es-ES" sz="1800" spc="-45" dirty="0">
                <a:solidFill>
                  <a:schemeClr val="bg1"/>
                </a:solidFill>
                <a:latin typeface="Tahoma"/>
                <a:cs typeface="Tahoma"/>
              </a:rPr>
              <a:t> PAU</a:t>
            </a:r>
            <a:r>
              <a:rPr lang="es-ES" sz="1800" spc="-2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(completar</a:t>
            </a:r>
            <a:r>
              <a:rPr lang="es-ES" sz="1800" spc="-1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el</a:t>
            </a:r>
            <a:r>
              <a:rPr lang="es-ES" sz="1800" spc="-3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documento</a:t>
            </a:r>
            <a:r>
              <a:rPr lang="es-ES" sz="1800" spc="-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en</a:t>
            </a:r>
            <a:r>
              <a:rPr lang="es-ES" sz="1800" spc="-4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la</a:t>
            </a:r>
            <a:r>
              <a:rPr lang="es-ES" sz="1800" spc="-3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web</a:t>
            </a:r>
            <a:r>
              <a:rPr lang="es-ES" sz="1800" spc="-3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de</a:t>
            </a:r>
            <a:r>
              <a:rPr lang="es-ES" sz="1800" spc="-3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spc="-25" dirty="0">
                <a:solidFill>
                  <a:schemeClr val="bg1"/>
                </a:solidFill>
                <a:latin typeface="Tahoma"/>
                <a:cs typeface="Tahoma"/>
              </a:rPr>
              <a:t>la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UVA</a:t>
            </a:r>
            <a:r>
              <a:rPr lang="es-ES" sz="1800" spc="-3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e</a:t>
            </a:r>
            <a:r>
              <a:rPr lang="es-ES" sz="1800" spc="-5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spc="-10" dirty="0">
                <a:solidFill>
                  <a:schemeClr val="bg1"/>
                </a:solidFill>
                <a:latin typeface="Tahoma"/>
                <a:cs typeface="Tahoma"/>
              </a:rPr>
              <a:t>imprimir)</a:t>
            </a:r>
            <a:endParaRPr lang="es-ES" sz="1800" dirty="0">
              <a:solidFill>
                <a:schemeClr val="bg1"/>
              </a:solidFill>
              <a:latin typeface="Tahoma"/>
              <a:cs typeface="Tahoma"/>
            </a:endParaRPr>
          </a:p>
          <a:p>
            <a:pPr marL="926465" marR="199390" indent="-457200">
              <a:lnSpc>
                <a:spcPct val="100000"/>
              </a:lnSpc>
              <a:buAutoNum type="arabicPeriod"/>
              <a:tabLst>
                <a:tab pos="926465" algn="l"/>
              </a:tabLst>
            </a:pP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Recoger</a:t>
            </a:r>
            <a:r>
              <a:rPr lang="es-ES" sz="1800" spc="-4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el</a:t>
            </a:r>
            <a:r>
              <a:rPr lang="es-ES" sz="1800" spc="-3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documento de</a:t>
            </a:r>
            <a:r>
              <a:rPr lang="es-ES" sz="1800" spc="-4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pago</a:t>
            </a:r>
            <a:r>
              <a:rPr lang="es-ES" sz="1800" spc="-2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de</a:t>
            </a:r>
            <a:r>
              <a:rPr lang="es-ES" sz="1800" spc="-4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tasas</a:t>
            </a:r>
            <a:r>
              <a:rPr lang="es-ES" sz="1800" spc="-2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de</a:t>
            </a:r>
            <a:r>
              <a:rPr lang="es-ES" sz="1800" spc="-4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la</a:t>
            </a:r>
            <a:r>
              <a:rPr lang="es-ES" sz="1800" spc="-30" dirty="0">
                <a:solidFill>
                  <a:schemeClr val="bg1"/>
                </a:solidFill>
                <a:latin typeface="Tahoma"/>
                <a:cs typeface="Tahoma"/>
              </a:rPr>
              <a:t> PAU</a:t>
            </a:r>
            <a:r>
              <a:rPr lang="es-ES" sz="1800" spc="-2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(76,82€</a:t>
            </a:r>
            <a:r>
              <a:rPr lang="es-ES" sz="1800" spc="-2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+</a:t>
            </a:r>
            <a:r>
              <a:rPr lang="es-ES" sz="1800" spc="-4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10,33€</a:t>
            </a:r>
            <a:r>
              <a:rPr lang="es-ES" sz="1800" spc="-25" dirty="0">
                <a:solidFill>
                  <a:schemeClr val="bg1"/>
                </a:solidFill>
                <a:latin typeface="Tahoma"/>
                <a:cs typeface="Tahoma"/>
              </a:rPr>
              <a:t> por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cada</a:t>
            </a:r>
            <a:r>
              <a:rPr lang="es-ES" sz="1800" spc="-3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materia</a:t>
            </a:r>
            <a:r>
              <a:rPr lang="es-ES" sz="1800" spc="-3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de</a:t>
            </a:r>
            <a:r>
              <a:rPr lang="es-ES" sz="1800" spc="-3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opción).</a:t>
            </a:r>
          </a:p>
          <a:p>
            <a:pPr>
              <a:lnSpc>
                <a:spcPct val="100000"/>
              </a:lnSpc>
              <a:spcBef>
                <a:spcPts val="465"/>
              </a:spcBef>
            </a:pPr>
            <a:endParaRPr lang="es-ES" sz="1800" dirty="0">
              <a:solidFill>
                <a:schemeClr val="bg1"/>
              </a:solidFill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lang="es-ES" sz="1800" spc="-10" dirty="0">
                <a:solidFill>
                  <a:schemeClr val="bg1"/>
                </a:solidFill>
                <a:latin typeface="Tahoma"/>
                <a:cs typeface="Tahoma"/>
              </a:rPr>
              <a:t>IMPORTANTE:</a:t>
            </a:r>
            <a:r>
              <a:rPr lang="es-ES" sz="1800" spc="-4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en</a:t>
            </a:r>
            <a:r>
              <a:rPr lang="es-ES" sz="1800" spc="-3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el</a:t>
            </a:r>
            <a:r>
              <a:rPr lang="es-ES" sz="1800" spc="-1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documento</a:t>
            </a:r>
            <a:r>
              <a:rPr lang="es-ES" sz="1800" spc="-4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de</a:t>
            </a:r>
            <a:r>
              <a:rPr lang="es-ES" sz="1800" spc="-3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pago</a:t>
            </a:r>
            <a:r>
              <a:rPr lang="es-ES" sz="1800" spc="-3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se</a:t>
            </a:r>
            <a:r>
              <a:rPr lang="es-ES" sz="1800" spc="-4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indica</a:t>
            </a:r>
            <a:r>
              <a:rPr lang="es-ES" sz="1800" spc="-1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dirty="0">
                <a:solidFill>
                  <a:schemeClr val="bg1"/>
                </a:solidFill>
                <a:latin typeface="Tahoma"/>
                <a:cs typeface="Tahoma"/>
              </a:rPr>
              <a:t>la</a:t>
            </a:r>
            <a:r>
              <a:rPr lang="es-ES" sz="1800" spc="-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b="1" spc="-10" dirty="0">
                <a:solidFill>
                  <a:schemeClr val="bg1"/>
                </a:solidFill>
                <a:latin typeface="Tahoma"/>
                <a:cs typeface="Tahoma"/>
              </a:rPr>
              <a:t>contraseña</a:t>
            </a:r>
            <a:endParaRPr lang="es-ES" sz="1800" dirty="0">
              <a:solidFill>
                <a:schemeClr val="bg1"/>
              </a:solidFill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lang="es-ES" sz="1800" b="1" dirty="0">
                <a:solidFill>
                  <a:schemeClr val="bg1"/>
                </a:solidFill>
                <a:latin typeface="Tahoma"/>
                <a:cs typeface="Tahoma"/>
              </a:rPr>
              <a:t>para</a:t>
            </a:r>
            <a:r>
              <a:rPr lang="es-ES" sz="1800" b="1" spc="-2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b="1" dirty="0">
                <a:solidFill>
                  <a:schemeClr val="bg1"/>
                </a:solidFill>
                <a:latin typeface="Tahoma"/>
                <a:cs typeface="Tahoma"/>
              </a:rPr>
              <a:t>consultar</a:t>
            </a:r>
            <a:r>
              <a:rPr lang="es-ES" sz="1800" b="1" spc="-6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b="1" dirty="0">
                <a:solidFill>
                  <a:schemeClr val="bg1"/>
                </a:solidFill>
                <a:latin typeface="Tahoma"/>
                <a:cs typeface="Tahoma"/>
              </a:rPr>
              <a:t>las</a:t>
            </a:r>
            <a:r>
              <a:rPr lang="es-ES" sz="1800" b="1" spc="-1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b="1" dirty="0">
                <a:solidFill>
                  <a:schemeClr val="bg1"/>
                </a:solidFill>
                <a:latin typeface="Tahoma"/>
                <a:cs typeface="Tahoma"/>
              </a:rPr>
              <a:t>calificaciones</a:t>
            </a:r>
            <a:r>
              <a:rPr lang="es-ES" sz="1800" b="1" spc="-5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s-ES" sz="1800" spc="-10" dirty="0">
                <a:solidFill>
                  <a:schemeClr val="bg1"/>
                </a:solidFill>
                <a:latin typeface="Tahoma"/>
                <a:cs typeface="Tahoma"/>
              </a:rPr>
              <a:t>posteriormente.</a:t>
            </a:r>
            <a:endParaRPr lang="es-ES" sz="1800" dirty="0">
              <a:solidFill>
                <a:schemeClr val="bg1"/>
              </a:solidFill>
              <a:latin typeface="Tahoma"/>
              <a:cs typeface="Tahoma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5652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1403718-BACD-894B-16B9-7127778395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476250"/>
            <a:ext cx="8424863" cy="908050"/>
          </a:xfrm>
        </p:spPr>
        <p:txBody>
          <a:bodyPr/>
          <a:lstStyle/>
          <a:p>
            <a:r>
              <a:rPr lang="es-ES" altLang="es-ES" b="1" dirty="0">
                <a:solidFill>
                  <a:srgbClr val="FFFF00"/>
                </a:solidFill>
              </a:rPr>
              <a:t>MATRÍCULA PAU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62CEF383-F00C-1B71-923E-7F2C1DEBD6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3850" y="1412875"/>
            <a:ext cx="8497888" cy="504031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s-ES" altLang="es-ES" sz="1600" b="1" dirty="0">
                <a:solidFill>
                  <a:srgbClr val="FFFF66"/>
                </a:solidFill>
              </a:rPr>
              <a:t>	</a:t>
            </a:r>
            <a:r>
              <a:rPr lang="es-ES" altLang="es-ES" sz="1600" b="1" u="sng" dirty="0">
                <a:solidFill>
                  <a:srgbClr val="FFFF66"/>
                </a:solidFill>
              </a:rPr>
              <a:t>FECHAS DE MATRÍCULA</a:t>
            </a:r>
            <a:endParaRPr lang="es-ES" altLang="es-ES" sz="1600" b="1" u="sng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br>
              <a:rPr lang="es-ES" altLang="es-ES" sz="1600" b="1" dirty="0">
                <a:solidFill>
                  <a:schemeClr val="bg1"/>
                </a:solidFill>
              </a:rPr>
            </a:br>
            <a:r>
              <a:rPr lang="es-ES" altLang="es-ES" sz="1800" b="1" dirty="0">
                <a:solidFill>
                  <a:schemeClr val="bg1"/>
                </a:solidFill>
              </a:rPr>
              <a:t>CONVOCATORIA ORDINARIA: Del 25 de mayo hasta las 12 horas del 27 de mayo de 2026.</a:t>
            </a:r>
          </a:p>
          <a:p>
            <a:pPr>
              <a:lnSpc>
                <a:spcPct val="80000"/>
              </a:lnSpc>
            </a:pPr>
            <a:r>
              <a:rPr lang="es-ES" altLang="es-ES" sz="1800" b="1" dirty="0">
                <a:solidFill>
                  <a:schemeClr val="bg1"/>
                </a:solidFill>
              </a:rPr>
              <a:t>CONVOCATORIA EXTRAORDINARIA: Del 22 de junio hasta las 12 horas del 24 de junio de 2026.</a:t>
            </a:r>
          </a:p>
          <a:p>
            <a:pPr>
              <a:lnSpc>
                <a:spcPct val="80000"/>
              </a:lnSpc>
            </a:pPr>
            <a:endParaRPr lang="es-ES" altLang="es-ES" sz="1800" b="1" dirty="0">
              <a:solidFill>
                <a:srgbClr val="00FF00"/>
              </a:solidFill>
            </a:endParaRPr>
          </a:p>
          <a:p>
            <a:pPr>
              <a:lnSpc>
                <a:spcPct val="80000"/>
              </a:lnSpc>
            </a:pPr>
            <a:r>
              <a:rPr lang="es-ES" altLang="es-ES" sz="1600" b="1" u="sng" dirty="0">
                <a:solidFill>
                  <a:srgbClr val="FFFF00"/>
                </a:solidFill>
              </a:rPr>
              <a:t>PUBLICACIÓN DE CALIFICACIONES:</a:t>
            </a:r>
          </a:p>
          <a:p>
            <a:pPr>
              <a:lnSpc>
                <a:spcPct val="80000"/>
              </a:lnSpc>
            </a:pPr>
            <a:r>
              <a:rPr lang="es-ES" altLang="es-ES" sz="1800" b="1" dirty="0">
                <a:solidFill>
                  <a:schemeClr val="bg1"/>
                </a:solidFill>
              </a:rPr>
              <a:t>CONVOCATORIA ORDINARIA: 11 DE JUNIO de 2026 a las 10 horas.</a:t>
            </a:r>
          </a:p>
          <a:p>
            <a:pPr>
              <a:lnSpc>
                <a:spcPct val="80000"/>
              </a:lnSpc>
            </a:pPr>
            <a:r>
              <a:rPr lang="es-ES" altLang="es-ES" sz="1800" b="1" dirty="0">
                <a:solidFill>
                  <a:schemeClr val="bg1"/>
                </a:solidFill>
              </a:rPr>
              <a:t>CONVOCATORIA EXTRAORDINARIA: 7 DE JULIO de 2026 a las 14 horas.</a:t>
            </a:r>
          </a:p>
          <a:p>
            <a:pPr>
              <a:lnSpc>
                <a:spcPct val="80000"/>
              </a:lnSpc>
              <a:buFontTx/>
              <a:buNone/>
            </a:pPr>
            <a:endParaRPr lang="es-ES" altLang="es-ES" sz="1800" b="1" dirty="0">
              <a:solidFill>
                <a:schemeClr val="bg1"/>
              </a:solidFill>
            </a:endParaRPr>
          </a:p>
          <a:p>
            <a:r>
              <a:rPr lang="es-ES" sz="1600" b="1" u="sng" dirty="0">
                <a:solidFill>
                  <a:srgbClr val="FFFF00"/>
                </a:solidFill>
              </a:rPr>
              <a:t>REVISIÓN DE CALIFICACIONES</a:t>
            </a:r>
            <a:endParaRPr lang="es-ES" sz="1600" u="sng" dirty="0">
              <a:solidFill>
                <a:srgbClr val="FFFF00"/>
              </a:solidFill>
            </a:endParaRPr>
          </a:p>
          <a:p>
            <a:r>
              <a:rPr lang="es-ES" sz="1800" dirty="0">
                <a:solidFill>
                  <a:schemeClr val="bg1"/>
                </a:solidFill>
              </a:rPr>
              <a:t>Convocatoria Ordinaria: Del 12 al 16 de junio de 2026.</a:t>
            </a:r>
          </a:p>
          <a:p>
            <a:r>
              <a:rPr lang="es-ES" sz="1800" i="1" dirty="0">
                <a:solidFill>
                  <a:schemeClr val="bg1"/>
                </a:solidFill>
              </a:rPr>
              <a:t>Convocatoria Extraordinaria: Del 8 al 10 de julio de 2026.</a:t>
            </a:r>
            <a:endParaRPr lang="es-ES" sz="1800" dirty="0">
              <a:solidFill>
                <a:schemeClr val="bg1"/>
              </a:solidFill>
            </a:endParaRPr>
          </a:p>
          <a:p>
            <a:r>
              <a:rPr lang="es-ES" sz="1800" b="1" i="1" dirty="0">
                <a:solidFill>
                  <a:schemeClr val="bg1"/>
                </a:solidFill>
              </a:rPr>
              <a:t>Solamente se podrá solicitar ver examen de asignaturas de las que se solicite revisión.</a:t>
            </a:r>
          </a:p>
          <a:p>
            <a:pPr>
              <a:spcBef>
                <a:spcPts val="600"/>
              </a:spcBef>
            </a:pPr>
            <a:r>
              <a:rPr lang="es-ES" sz="1400" b="1" dirty="0">
                <a:solidFill>
                  <a:schemeClr val="bg1"/>
                </a:solidFill>
              </a:rPr>
              <a:t>Resultado: media aritmética de las dos correcciones si la diferencia es inferior a 2 puntos; si es superior, se realizará una tercera corrección y se hará la media de las tres.</a:t>
            </a:r>
          </a:p>
          <a:p>
            <a:endParaRPr lang="es-ES" sz="18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s-ES" altLang="es-ES" sz="1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764327F7-456B-4768-3375-5806D861DB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wrap="square" anchor="ctr">
            <a:normAutofit/>
          </a:bodyPr>
          <a:lstStyle/>
          <a:p>
            <a:r>
              <a:rPr lang="es-ES" altLang="es-ES" b="1" dirty="0">
                <a:solidFill>
                  <a:srgbClr val="FFFF00"/>
                </a:solidFill>
              </a:rPr>
              <a:t>HORARIO DE LAS PRUEBAS</a:t>
            </a:r>
          </a:p>
        </p:txBody>
      </p:sp>
      <p:pic>
        <p:nvPicPr>
          <p:cNvPr id="2" name="Picture 912">
            <a:extLst>
              <a:ext uri="{FF2B5EF4-FFF2-40B4-BE49-F238E27FC236}">
                <a16:creationId xmlns:a16="http://schemas.microsoft.com/office/drawing/2014/main" id="{AAE75F0E-0A0F-D17A-7EF6-123BDBBC24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57200" y="1700808"/>
            <a:ext cx="8229600" cy="41559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FEBA07-6375-DBFD-0EE8-89005DD0B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FF00"/>
                </a:solidFill>
              </a:rPr>
              <a:t>Información PAU 2026 </a:t>
            </a:r>
            <a:r>
              <a:rPr lang="es-ES" dirty="0" err="1">
                <a:solidFill>
                  <a:srgbClr val="FFFF00"/>
                </a:solidFill>
              </a:rPr>
              <a:t>UVa</a:t>
            </a:r>
            <a:r>
              <a:rPr lang="es-ES" dirty="0">
                <a:solidFill>
                  <a:srgbClr val="FFFF00"/>
                </a:solidFill>
              </a:rPr>
              <a:t> </a:t>
            </a:r>
          </a:p>
        </p:txBody>
      </p:sp>
      <p:pic>
        <p:nvPicPr>
          <p:cNvPr id="1026" name="Picture 2" descr="Pruebas de acceso y admisión a la Universidad (PAU) en 2026. - IES Miguel  Servet">
            <a:hlinkClick r:id="rId2"/>
            <a:extLst>
              <a:ext uri="{FF2B5EF4-FFF2-40B4-BE49-F238E27FC236}">
                <a16:creationId xmlns:a16="http://schemas.microsoft.com/office/drawing/2014/main" id="{27C4ABFE-3911-1938-1C01-BFDE5E04689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0"/>
            <a:ext cx="8229600" cy="1791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15432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FB8A04-1759-57DC-8656-DDA213702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dirty="0">
                <a:solidFill>
                  <a:srgbClr val="FFFF00"/>
                </a:solidFill>
              </a:rPr>
              <a:t>GUÍA PRUEBA DE ACCESO A LA UNIVERSIDAD 2025-2026</a:t>
            </a:r>
          </a:p>
        </p:txBody>
      </p:sp>
      <p:pic>
        <p:nvPicPr>
          <p:cNvPr id="2050" name="Picture 2" descr="3. Gestión de usuarios | PROTOCOLOS DE GESTIÓN DE HERRAMIENTAS CORPORATIVAS">
            <a:hlinkClick r:id="rId2"/>
            <a:extLst>
              <a:ext uri="{FF2B5EF4-FFF2-40B4-BE49-F238E27FC236}">
                <a16:creationId xmlns:a16="http://schemas.microsoft.com/office/drawing/2014/main" id="{F281B6C6-CBAC-46B2-48F8-85D2266F529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724" y="1846490"/>
            <a:ext cx="4968552" cy="3165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5933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9CA7EC-B68D-1156-AF28-18F581831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IES VIRGEN DEL ESPINO</a:t>
            </a:r>
          </a:p>
        </p:txBody>
      </p:sp>
      <p:pic>
        <p:nvPicPr>
          <p:cNvPr id="3074" name="Picture 2" descr="IES VIRGEN DEL ESPINO">
            <a:hlinkClick r:id="rId2"/>
            <a:extLst>
              <a:ext uri="{FF2B5EF4-FFF2-40B4-BE49-F238E27FC236}">
                <a16:creationId xmlns:a16="http://schemas.microsoft.com/office/drawing/2014/main" id="{56AB1899-97D4-836F-85A0-44C37E45328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7" y="2348881"/>
            <a:ext cx="4104456" cy="2357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03323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1">
            <a:extLst>
              <a:ext uri="{FF2B5EF4-FFF2-40B4-BE49-F238E27FC236}">
                <a16:creationId xmlns:a16="http://schemas.microsoft.com/office/drawing/2014/main" id="{95F2EDC1-5384-8857-3141-286ECAA9C0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>
                <a:solidFill>
                  <a:schemeClr val="bg1"/>
                </a:solidFill>
              </a:rPr>
              <a:t> </a:t>
            </a:r>
            <a:r>
              <a:rPr lang="es-ES" altLang="es-ES" b="1" dirty="0">
                <a:solidFill>
                  <a:srgbClr val="FFFF00"/>
                </a:solidFill>
              </a:rPr>
              <a:t>PREINSCRIPCIÓN EN GRADOS UNIVERSITARIOS</a:t>
            </a:r>
          </a:p>
        </p:txBody>
      </p:sp>
      <p:sp>
        <p:nvSpPr>
          <p:cNvPr id="24579" name="Marcador de contenido 2">
            <a:extLst>
              <a:ext uri="{FF2B5EF4-FFF2-40B4-BE49-F238E27FC236}">
                <a16:creationId xmlns:a16="http://schemas.microsoft.com/office/drawing/2014/main" id="{54EFC586-FAEF-2EA3-3D7F-B3E2C813EE0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FontTx/>
              <a:buNone/>
            </a:pPr>
            <a:endParaRPr lang="es-ES" altLang="es-ES" dirty="0">
              <a:solidFill>
                <a:schemeClr val="bg1"/>
              </a:solidFill>
            </a:endParaRPr>
          </a:p>
          <a:p>
            <a:pPr marL="0" indent="0" algn="just">
              <a:buFontTx/>
              <a:buNone/>
            </a:pPr>
            <a:r>
              <a:rPr lang="es-ES" altLang="es-ES" dirty="0">
                <a:solidFill>
                  <a:schemeClr val="bg1"/>
                </a:solidFill>
              </a:rPr>
              <a:t>1. </a:t>
            </a:r>
            <a:r>
              <a:rPr lang="es-ES" altLang="es-ES" u="sng" dirty="0">
                <a:solidFill>
                  <a:schemeClr val="bg1"/>
                </a:solidFill>
              </a:rPr>
              <a:t>Hay que rellenar un único formulario por comunidad autónoma</a:t>
            </a:r>
            <a:r>
              <a:rPr lang="es-ES" altLang="es-ES" dirty="0">
                <a:solidFill>
                  <a:schemeClr val="bg1"/>
                </a:solidFill>
              </a:rPr>
              <a:t>, donde nombras todos los grados/universidades que te interesan (máximo 12)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ítulo 1">
            <a:extLst>
              <a:ext uri="{FF2B5EF4-FFF2-40B4-BE49-F238E27FC236}">
                <a16:creationId xmlns:a16="http://schemas.microsoft.com/office/drawing/2014/main" id="{51BD8BFE-CEB1-FE26-038A-5772E5A000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>
                <a:solidFill>
                  <a:schemeClr val="bg1"/>
                </a:solidFill>
              </a:rPr>
              <a:t> </a:t>
            </a:r>
            <a:r>
              <a:rPr lang="es-ES" altLang="es-ES" b="1" dirty="0">
                <a:solidFill>
                  <a:srgbClr val="FFFF00"/>
                </a:solidFill>
              </a:rPr>
              <a:t>PREINSCRIPCIÓN GRADOS UNIVERSITARIOS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3B3757-B549-364F-E84D-6CBAA0348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buFontTx/>
              <a:buAutoNum type="arabicPeriod" startAt="2"/>
              <a:defRPr/>
            </a:pPr>
            <a:r>
              <a:rPr lang="es-ES" u="sng" dirty="0">
                <a:solidFill>
                  <a:schemeClr val="bg1"/>
                </a:solidFill>
              </a:rPr>
              <a:t>¡Es MUY IMPORTANTE el orden en que escribes los grados que te interesan!</a:t>
            </a:r>
          </a:p>
          <a:p>
            <a:pPr marL="0" indent="0" algn="just">
              <a:buFontTx/>
              <a:buNone/>
              <a:defRPr/>
            </a:pPr>
            <a:r>
              <a:rPr lang="es-ES" dirty="0">
                <a:solidFill>
                  <a:schemeClr val="bg1"/>
                </a:solidFill>
              </a:rPr>
              <a:t>En el formulario, debes marcar por orden de preferencia (de  mayor a menor interés) las diferentes titulaciones y universidades en las que quieres conseguir plaza.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ítulo 1">
            <a:extLst>
              <a:ext uri="{FF2B5EF4-FFF2-40B4-BE49-F238E27FC236}">
                <a16:creationId xmlns:a16="http://schemas.microsoft.com/office/drawing/2014/main" id="{680DF6FB-F233-995B-7340-6184275299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>
                <a:solidFill>
                  <a:schemeClr val="bg1"/>
                </a:solidFill>
              </a:rPr>
              <a:t> </a:t>
            </a:r>
            <a:r>
              <a:rPr lang="es-ES" altLang="es-ES" b="1" dirty="0">
                <a:solidFill>
                  <a:srgbClr val="FFFF00"/>
                </a:solidFill>
              </a:rPr>
              <a:t>PREINSCRIPCIÓN GRADOS UNIVERSITARIOS</a:t>
            </a:r>
          </a:p>
        </p:txBody>
      </p:sp>
      <p:sp>
        <p:nvSpPr>
          <p:cNvPr id="26627" name="Marcador de contenido 2">
            <a:extLst>
              <a:ext uri="{FF2B5EF4-FFF2-40B4-BE49-F238E27FC236}">
                <a16:creationId xmlns:a16="http://schemas.microsoft.com/office/drawing/2014/main" id="{1B6FA070-2F68-895C-1D29-54A04919EB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FontTx/>
              <a:buNone/>
            </a:pPr>
            <a:endParaRPr lang="es-ES" altLang="es-ES" dirty="0">
              <a:solidFill>
                <a:schemeClr val="bg1"/>
              </a:solidFill>
            </a:endParaRPr>
          </a:p>
          <a:p>
            <a:pPr marL="0" indent="0" algn="just">
              <a:buFontTx/>
              <a:buNone/>
            </a:pPr>
            <a:r>
              <a:rPr lang="es-ES" altLang="es-ES" dirty="0">
                <a:solidFill>
                  <a:schemeClr val="bg1"/>
                </a:solidFill>
              </a:rPr>
              <a:t>3.Los formularios de preinscripción de cada comunidad no sirven para las universidades privadas.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Título">
            <a:extLst>
              <a:ext uri="{FF2B5EF4-FFF2-40B4-BE49-F238E27FC236}">
                <a16:creationId xmlns:a16="http://schemas.microsoft.com/office/drawing/2014/main" id="{11EE584A-BAA3-79DE-1CB8-F9C5998E49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b="1" dirty="0">
                <a:solidFill>
                  <a:srgbClr val="FFFF00"/>
                </a:solidFill>
              </a:rPr>
              <a:t>PREINSCRIPCIONES CYL</a:t>
            </a:r>
          </a:p>
        </p:txBody>
      </p:sp>
      <p:sp>
        <p:nvSpPr>
          <p:cNvPr id="27651" name="2 Marcador de contenido">
            <a:extLst>
              <a:ext uri="{FF2B5EF4-FFF2-40B4-BE49-F238E27FC236}">
                <a16:creationId xmlns:a16="http://schemas.microsoft.com/office/drawing/2014/main" id="{F8BFC39B-44A5-D341-B37B-7AC611952CE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s-ES" sz="1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u="sng" dirty="0">
                <a:solidFill>
                  <a:schemeClr val="bg1"/>
                </a:solidFill>
              </a:rPr>
              <a:t>Telemática</a:t>
            </a:r>
            <a:r>
              <a:rPr lang="es-ES" sz="1400" dirty="0">
                <a:solidFill>
                  <a:schemeClr val="bg1"/>
                </a:solidFill>
              </a:rPr>
              <a:t> (directamente en la página de la UVA)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FFFF00"/>
                </a:solidFill>
              </a:rPr>
              <a:t>Único plazo de preinscripción: 3 de junio al 3 de julio de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u="sng" dirty="0">
                <a:solidFill>
                  <a:schemeClr val="bg1"/>
                </a:solidFill>
              </a:rPr>
              <a:t>Una única solicitud </a:t>
            </a:r>
            <a:r>
              <a:rPr lang="es-ES" sz="1400" dirty="0">
                <a:solidFill>
                  <a:schemeClr val="bg1"/>
                </a:solidFill>
              </a:rPr>
              <a:t>conjunta para todas las Universidades de Castilla y León y para todos los grados.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u="sng" dirty="0">
                <a:solidFill>
                  <a:schemeClr val="bg1"/>
                </a:solidFill>
              </a:rPr>
              <a:t>Máximo 12 </a:t>
            </a:r>
            <a:r>
              <a:rPr lang="es-ES" sz="1400" dirty="0">
                <a:solidFill>
                  <a:schemeClr val="bg1"/>
                </a:solidFill>
              </a:rPr>
              <a:t>enseñanzas universitarias oficiales de la misma o distinta universidad.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/>
                </a:solidFill>
              </a:rPr>
              <a:t>Orden de preferencia: </a:t>
            </a:r>
            <a:r>
              <a:rPr lang="es-ES" sz="1400" u="sng" dirty="0">
                <a:solidFill>
                  <a:schemeClr val="bg1"/>
                </a:solidFill>
              </a:rPr>
              <a:t>vinculante</a:t>
            </a:r>
            <a:r>
              <a:rPr lang="es-ES" sz="1400" dirty="0">
                <a:solidFill>
                  <a:schemeClr val="bg1"/>
                </a:solidFill>
              </a:rPr>
              <a:t> (SI TE ADMITEN EN UN GRADO, TANTO SI TE MATRICULAS COMO SI NO LO HACES, YA NO PUEDES OPTAR A LOS QUE HAS PUESTO DESPUÉS. POR ESO ES IMPORTANTE PONER EN PRIMER LUGAR LOS QUE MÁS TE INTERESAN Y CONTINUAR RELLENANDO DE MAYOR A MENOR INTERÉS)</a:t>
            </a:r>
          </a:p>
          <a:p>
            <a:endParaRPr lang="es-ES" sz="1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/>
                </a:solidFill>
              </a:rPr>
              <a:t>Modificaciones: dentro de plazo, vía telemática.</a:t>
            </a:r>
          </a:p>
          <a:p>
            <a:pPr lvl="0"/>
            <a:endParaRPr lang="es-ES" sz="1400" dirty="0">
              <a:solidFill>
                <a:schemeClr val="bg1"/>
              </a:solidFill>
            </a:endParaRPr>
          </a:p>
          <a:p>
            <a:endParaRPr lang="es-ES" altLang="es-E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B36EC6-0CA7-9C9A-A330-1E722D7D6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PREINSCRIPCIONES CYL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B27B06-2AFD-2B1B-AB58-035276A69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99E6272-09EC-1FDD-A2ED-1EF4C6B98473}"/>
              </a:ext>
            </a:extLst>
          </p:cNvPr>
          <p:cNvSpPr txBox="1"/>
          <p:nvPr/>
        </p:nvSpPr>
        <p:spPr>
          <a:xfrm>
            <a:off x="683568" y="1772816"/>
            <a:ext cx="800323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Es muy importante que estés atento/a a las fechas en que se publican los listados de admitidos en la web de preinscripción de las Universidades públicas de Castilla y León.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 Podrás consultar tu situación en las listas de admitidos en la misma aplicación de preinscripción, consultando tu situación personal/listas de espera.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Si no has obtenido plaza de tu primera opción, deberás solicitar permanecer en lista de espera, desde el primer listado y en cada uno de los que se vayan publicando. De no hacerlo se considerará que renuncias a la continuidad en listas de espera y no se tendrá en cuenta tu solicitud para posteriores adjudicaciones.</a:t>
            </a:r>
          </a:p>
        </p:txBody>
      </p:sp>
    </p:spTree>
    <p:extLst>
      <p:ext uri="{BB962C8B-B14F-4D97-AF65-F5344CB8AC3E}">
        <p14:creationId xmlns:p14="http://schemas.microsoft.com/office/powerpoint/2010/main" val="36633329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B37503-0FF1-0D30-E354-7340EE113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INFORMACIÓN </a:t>
            </a:r>
            <a:r>
              <a:rPr lang="es-ES" b="1" dirty="0" err="1">
                <a:solidFill>
                  <a:srgbClr val="FFFF00"/>
                </a:solidFill>
              </a:rPr>
              <a:t>UVa</a:t>
            </a:r>
            <a:endParaRPr lang="es-ES" b="1" dirty="0">
              <a:solidFill>
                <a:srgbClr val="FFFF00"/>
              </a:solidFill>
            </a:endParaRPr>
          </a:p>
        </p:txBody>
      </p:sp>
      <p:pic>
        <p:nvPicPr>
          <p:cNvPr id="4098" name="Picture 2" descr="Ya te has examinado de la PAU y tienes dudas sobre la preinscripción y cómo  funciona la admisión en la UVa? 😅 ¡Te lo explicamos! Desde la Sección de  Alumnos del Campus">
            <a:hlinkClick r:id="rId2"/>
            <a:extLst>
              <a:ext uri="{FF2B5EF4-FFF2-40B4-BE49-F238E27FC236}">
                <a16:creationId xmlns:a16="http://schemas.microsoft.com/office/drawing/2014/main" id="{DBF01DB1-667A-A4ED-8A83-172D59159FC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44824"/>
            <a:ext cx="1600200" cy="284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rado">
            <a:hlinkClick r:id="rId4"/>
            <a:extLst>
              <a:ext uri="{FF2B5EF4-FFF2-40B4-BE49-F238E27FC236}">
                <a16:creationId xmlns:a16="http://schemas.microsoft.com/office/drawing/2014/main" id="{3CFDA385-63DF-7363-7D10-A59D49BEA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492896"/>
            <a:ext cx="4286250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36877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9387C1-B2ED-8522-1BEE-9EDF7D52F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ADMISIÓN OTRAS COMUNIDADES 2026/2027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9A7BA8-5782-DD22-17FD-69833F286D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000" dirty="0">
                <a:solidFill>
                  <a:srgbClr val="FFFF00"/>
                </a:solidFill>
              </a:rPr>
              <a:t>ARAGÓN</a:t>
            </a:r>
            <a:r>
              <a:rPr lang="es-ES" sz="2000" dirty="0">
                <a:solidFill>
                  <a:schemeClr val="accent3"/>
                </a:solidFill>
              </a:rPr>
              <a:t>: </a:t>
            </a:r>
            <a:r>
              <a:rPr lang="es-ES" sz="2000" dirty="0">
                <a:solidFill>
                  <a:schemeClr val="bg1"/>
                </a:solidFill>
              </a:rPr>
              <a:t>del 25 de mayo al 10 de julio 2026 (ordinaria)</a:t>
            </a:r>
          </a:p>
          <a:p>
            <a:r>
              <a:rPr lang="es-ES" sz="2000" dirty="0">
                <a:solidFill>
                  <a:schemeClr val="bg1"/>
                </a:solidFill>
              </a:rPr>
              <a:t> del 7 de septiembre al 25 de septiembre 2026 (extraordinaria)</a:t>
            </a:r>
          </a:p>
          <a:p>
            <a:r>
              <a:rPr lang="es-ES" sz="2000" dirty="0">
                <a:solidFill>
                  <a:srgbClr val="FFFF00"/>
                </a:solidFill>
              </a:rPr>
              <a:t>MADRID:</a:t>
            </a:r>
            <a:r>
              <a:rPr lang="es-ES" sz="2000" dirty="0">
                <a:solidFill>
                  <a:schemeClr val="accent3"/>
                </a:solidFill>
              </a:rPr>
              <a:t> 5 al 26 de junio 2026 (ordinaria) y 20 al 24 de julio (extraordinaria)</a:t>
            </a:r>
          </a:p>
          <a:p>
            <a:r>
              <a:rPr lang="es-ES" sz="2000" dirty="0">
                <a:solidFill>
                  <a:srgbClr val="FFFF00"/>
                </a:solidFill>
              </a:rPr>
              <a:t>NAVARRA:</a:t>
            </a:r>
            <a:r>
              <a:rPr lang="es-ES" sz="2000" dirty="0">
                <a:solidFill>
                  <a:schemeClr val="accent3"/>
                </a:solidFill>
              </a:rPr>
              <a:t> 15 al 22 de junio (plazo único)</a:t>
            </a:r>
          </a:p>
          <a:p>
            <a:r>
              <a:rPr lang="es-ES" sz="2000" dirty="0">
                <a:solidFill>
                  <a:srgbClr val="FFFF00"/>
                </a:solidFill>
              </a:rPr>
              <a:t>LA RIOJA: </a:t>
            </a:r>
            <a:r>
              <a:rPr lang="es-ES" sz="2000" dirty="0">
                <a:solidFill>
                  <a:schemeClr val="accent3"/>
                </a:solidFill>
              </a:rPr>
              <a:t>16 de junio al 2 de julio (ordinaria) y del 10 al 20 de julio (extraordinaria)</a:t>
            </a:r>
          </a:p>
          <a:p>
            <a:r>
              <a:rPr lang="es-ES" sz="2000" dirty="0">
                <a:solidFill>
                  <a:srgbClr val="FFFF00"/>
                </a:solidFill>
              </a:rPr>
              <a:t>PAÍS VASCO</a:t>
            </a:r>
            <a:r>
              <a:rPr lang="es-ES" sz="2000" dirty="0">
                <a:solidFill>
                  <a:schemeClr val="accent3"/>
                </a:solidFill>
              </a:rPr>
              <a:t>: 11 al 30 de junio (plazo único)</a:t>
            </a:r>
          </a:p>
          <a:p>
            <a:r>
              <a:rPr lang="es-ES" sz="2000" dirty="0">
                <a:solidFill>
                  <a:srgbClr val="FFFF00"/>
                </a:solidFill>
              </a:rPr>
              <a:t>CANTABRIA:</a:t>
            </a:r>
            <a:r>
              <a:rPr lang="es-ES" sz="2000" dirty="0">
                <a:solidFill>
                  <a:schemeClr val="accent3"/>
                </a:solidFill>
              </a:rPr>
              <a:t> 15 al 24 de junio (ordinaria) y 14 al 16 de julio (extraordinaria)</a:t>
            </a:r>
          </a:p>
          <a:p>
            <a:r>
              <a:rPr lang="es-ES" sz="2000" dirty="0">
                <a:solidFill>
                  <a:srgbClr val="FFFF00"/>
                </a:solidFill>
              </a:rPr>
              <a:t>ANDALUCIA: </a:t>
            </a:r>
            <a:r>
              <a:rPr lang="es-ES" sz="2000" dirty="0">
                <a:solidFill>
                  <a:schemeClr val="accent3"/>
                </a:solidFill>
              </a:rPr>
              <a:t>11 al 22 de junio (ordinaria) y 9 al 14 de julio (extraordinaria)</a:t>
            </a:r>
          </a:p>
          <a:p>
            <a:endParaRPr lang="es-ES" dirty="0">
              <a:solidFill>
                <a:schemeClr val="accent3"/>
              </a:solidFill>
            </a:endParaRPr>
          </a:p>
          <a:p>
            <a:endParaRPr lang="es-E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6858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483F1245-583E-9774-906E-67D82FC2DD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br>
              <a:rPr lang="es-ES" altLang="es-ES" sz="4000" b="1">
                <a:solidFill>
                  <a:schemeClr val="bg1"/>
                </a:solidFill>
              </a:rPr>
            </a:br>
            <a:br>
              <a:rPr lang="es-ES" altLang="es-ES" sz="4000" b="1">
                <a:solidFill>
                  <a:schemeClr val="bg1"/>
                </a:solidFill>
              </a:rPr>
            </a:br>
            <a:r>
              <a:rPr lang="es-ES" altLang="es-ES" sz="4000" b="1">
                <a:solidFill>
                  <a:srgbClr val="FFC000"/>
                </a:solidFill>
              </a:rPr>
              <a:t>FORMACIÓN PROFESIONAL: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EB194D69-FAED-99A6-895F-1C7F506D21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s-ES" altLang="es-ES" b="1">
                <a:solidFill>
                  <a:schemeClr val="bg1"/>
                </a:solidFill>
              </a:rPr>
              <a:t> </a:t>
            </a:r>
          </a:p>
          <a:p>
            <a:pPr algn="ctr">
              <a:buFontTx/>
              <a:buNone/>
            </a:pPr>
            <a:endParaRPr lang="es-ES" altLang="es-ES" b="1">
              <a:solidFill>
                <a:schemeClr val="bg1"/>
              </a:solidFill>
            </a:endParaRPr>
          </a:p>
          <a:p>
            <a:pPr algn="ctr">
              <a:buFontTx/>
              <a:buNone/>
            </a:pPr>
            <a:r>
              <a:rPr lang="es-ES" altLang="es-ES" b="1">
                <a:solidFill>
                  <a:schemeClr val="bg1"/>
                </a:solidFill>
              </a:rPr>
              <a:t>  </a:t>
            </a:r>
            <a:r>
              <a:rPr lang="es-ES" altLang="es-ES" sz="4000" b="1">
                <a:solidFill>
                  <a:srgbClr val="FFC000"/>
                </a:solidFill>
              </a:rPr>
              <a:t>CICLOS FORMATIVOS </a:t>
            </a:r>
          </a:p>
          <a:p>
            <a:pPr algn="ctr">
              <a:buFontTx/>
              <a:buNone/>
            </a:pPr>
            <a:r>
              <a:rPr lang="es-ES" altLang="es-ES" sz="4000" b="1">
                <a:solidFill>
                  <a:srgbClr val="FFC000"/>
                </a:solidFill>
              </a:rPr>
              <a:t>   DE GRADO SUPERIOR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058">
            <a:extLst>
              <a:ext uri="{FF2B5EF4-FFF2-40B4-BE49-F238E27FC236}">
                <a16:creationId xmlns:a16="http://schemas.microsoft.com/office/drawing/2014/main" id="{7A3F8E1C-DE68-03E3-EF69-069427CCC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052513"/>
            <a:ext cx="55197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s-ES" altLang="es-ES" sz="1800" b="1">
                <a:solidFill>
                  <a:schemeClr val="bg1"/>
                </a:solidFill>
              </a:rPr>
              <a:t> AGRUPADOS EN </a:t>
            </a:r>
            <a:r>
              <a:rPr lang="es-ES" altLang="es-ES" sz="1800" b="1">
                <a:solidFill>
                  <a:srgbClr val="FF0000"/>
                </a:solidFill>
              </a:rPr>
              <a:t>FAMILIAS PROFESIONALES</a:t>
            </a:r>
            <a:r>
              <a:rPr lang="es-ES" altLang="es-ES" sz="1800" b="1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3011" name="Text Box 1059">
            <a:extLst>
              <a:ext uri="{FF2B5EF4-FFF2-40B4-BE49-F238E27FC236}">
                <a16:creationId xmlns:a16="http://schemas.microsoft.com/office/drawing/2014/main" id="{C2797269-89EB-9247-46B0-6DCEF07F2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3213100"/>
            <a:ext cx="86312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s-ES" altLang="es-ES" sz="1800" b="1">
                <a:solidFill>
                  <a:schemeClr val="bg1"/>
                </a:solidFill>
              </a:rPr>
              <a:t> TODOS LOS CICLOS INCLUYEN </a:t>
            </a:r>
            <a:r>
              <a:rPr lang="es-ES" altLang="es-ES" sz="1800" b="1">
                <a:solidFill>
                  <a:srgbClr val="FFC000"/>
                </a:solidFill>
              </a:rPr>
              <a:t>PRÁCTICAS FORMATIVAS </a:t>
            </a:r>
            <a:r>
              <a:rPr lang="es-ES" altLang="es-ES" sz="1800" b="1">
                <a:solidFill>
                  <a:schemeClr val="bg1"/>
                </a:solidFill>
              </a:rPr>
              <a:t>EN EMPRESAS</a:t>
            </a:r>
          </a:p>
          <a:p>
            <a:pPr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s-ES" altLang="es-ES" sz="1800" b="1">
                <a:solidFill>
                  <a:schemeClr val="bg1"/>
                </a:solidFill>
              </a:rPr>
              <a:t>    U OTRAS INSTITUCIONES.</a:t>
            </a:r>
          </a:p>
        </p:txBody>
      </p:sp>
      <p:sp>
        <p:nvSpPr>
          <p:cNvPr id="43012" name="Text Box 1060">
            <a:extLst>
              <a:ext uri="{FF2B5EF4-FFF2-40B4-BE49-F238E27FC236}">
                <a16:creationId xmlns:a16="http://schemas.microsoft.com/office/drawing/2014/main" id="{F3EC938A-E505-2F01-F352-4F1DD30DF0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060575"/>
            <a:ext cx="68278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s-ES" altLang="es-ES" sz="1800" b="1">
                <a:solidFill>
                  <a:schemeClr val="bg1"/>
                </a:solidFill>
              </a:rPr>
              <a:t> LAS ASIGNATURAS RECIBEN EL NOMBRE DE </a:t>
            </a:r>
            <a:r>
              <a:rPr lang="es-ES" altLang="es-ES" sz="1800" b="1">
                <a:solidFill>
                  <a:srgbClr val="00B0F0"/>
                </a:solidFill>
              </a:rPr>
              <a:t>MÓDULOS</a:t>
            </a:r>
            <a:r>
              <a:rPr lang="es-ES" altLang="es-ES" sz="1800" b="1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3013" name="Text Box 1061">
            <a:extLst>
              <a:ext uri="{FF2B5EF4-FFF2-40B4-BE49-F238E27FC236}">
                <a16:creationId xmlns:a16="http://schemas.microsoft.com/office/drawing/2014/main" id="{5395CB47-1A29-2E25-E342-2FFFE69CF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868863"/>
            <a:ext cx="84248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s-ES" altLang="es-ES" sz="1800" b="1">
                <a:solidFill>
                  <a:schemeClr val="bg1"/>
                </a:solidFill>
              </a:rPr>
              <a:t> DURACIÓN DE </a:t>
            </a:r>
            <a:r>
              <a:rPr lang="es-ES" altLang="es-ES" sz="1800" b="1">
                <a:solidFill>
                  <a:srgbClr val="00FF00"/>
                </a:solidFill>
              </a:rPr>
              <a:t>2 CURSOS ACADÉMICOS </a:t>
            </a:r>
            <a:r>
              <a:rPr lang="es-ES" altLang="es-ES" sz="1800" b="1">
                <a:solidFill>
                  <a:schemeClr val="bg1"/>
                </a:solidFill>
              </a:rPr>
              <a:t>INCLUIDAS LAS PRÁCTICAS.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C08A12D3-8663-1CBE-C62B-FD05C37105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sz="4000" b="1">
                <a:solidFill>
                  <a:srgbClr val="FFC000"/>
                </a:solidFill>
              </a:rPr>
              <a:t>FAMILIAS PROFESIONALES</a:t>
            </a:r>
            <a:r>
              <a:rPr lang="es-ES" altLang="es-ES" sz="3600" b="1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16097A40-6AD6-B2CA-8D5E-66BF8958692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57313"/>
            <a:ext cx="4038600" cy="4572000"/>
          </a:xfrm>
        </p:spPr>
        <p:txBody>
          <a:bodyPr/>
          <a:lstStyle/>
          <a:p>
            <a:r>
              <a:rPr lang="es-ES" altLang="es-ES" sz="1600" b="1">
                <a:solidFill>
                  <a:schemeClr val="bg1"/>
                </a:solidFill>
              </a:rPr>
              <a:t>ACTIVIDADES FÍSICAS Y DEPORTIVAS</a:t>
            </a:r>
          </a:p>
          <a:p>
            <a:r>
              <a:rPr lang="es-ES" altLang="es-ES" sz="1600" b="1">
                <a:solidFill>
                  <a:schemeClr val="bg1"/>
                </a:solidFill>
              </a:rPr>
              <a:t>ADMINISTRACIÓN Y GESTIÓN</a:t>
            </a:r>
          </a:p>
          <a:p>
            <a:r>
              <a:rPr lang="es-ES" altLang="es-ES" sz="1600" b="1">
                <a:solidFill>
                  <a:schemeClr val="bg1"/>
                </a:solidFill>
              </a:rPr>
              <a:t>AGRARIA</a:t>
            </a:r>
          </a:p>
          <a:p>
            <a:r>
              <a:rPr lang="es-ES" altLang="es-ES" sz="1600" b="1">
                <a:solidFill>
                  <a:schemeClr val="bg1"/>
                </a:solidFill>
              </a:rPr>
              <a:t>ARTES GRÁFICAS</a:t>
            </a:r>
          </a:p>
          <a:p>
            <a:r>
              <a:rPr lang="es-ES" altLang="es-ES" sz="1600" b="1">
                <a:solidFill>
                  <a:schemeClr val="bg1"/>
                </a:solidFill>
              </a:rPr>
              <a:t>ARTES Y ARTESANÍAS</a:t>
            </a:r>
          </a:p>
          <a:p>
            <a:r>
              <a:rPr lang="es-ES" altLang="es-ES" sz="1600" b="1">
                <a:solidFill>
                  <a:schemeClr val="bg1"/>
                </a:solidFill>
              </a:rPr>
              <a:t>COMERCIO Y MARKETING</a:t>
            </a:r>
          </a:p>
          <a:p>
            <a:r>
              <a:rPr lang="es-ES" altLang="es-ES" sz="1600" b="1">
                <a:solidFill>
                  <a:schemeClr val="bg1"/>
                </a:solidFill>
              </a:rPr>
              <a:t>EDIFICACIÓN Y OBRA CIVIL</a:t>
            </a:r>
          </a:p>
          <a:p>
            <a:r>
              <a:rPr lang="es-ES" altLang="es-ES" sz="1600" b="1">
                <a:solidFill>
                  <a:schemeClr val="bg1"/>
                </a:solidFill>
              </a:rPr>
              <a:t>ELECTRICIDAD Y ELECTRÓNICA</a:t>
            </a:r>
          </a:p>
          <a:p>
            <a:r>
              <a:rPr lang="es-ES" altLang="es-ES" sz="1600" b="1">
                <a:solidFill>
                  <a:schemeClr val="bg1"/>
                </a:solidFill>
              </a:rPr>
              <a:t>ENERGÍA Y AGUA</a:t>
            </a:r>
          </a:p>
          <a:p>
            <a:r>
              <a:rPr lang="es-ES" altLang="es-ES" sz="1600" b="1">
                <a:solidFill>
                  <a:schemeClr val="bg1"/>
                </a:solidFill>
              </a:rPr>
              <a:t>FABRICACIÓN MECÁNICA</a:t>
            </a:r>
          </a:p>
          <a:p>
            <a:r>
              <a:rPr lang="es-ES" altLang="es-ES" sz="1600" b="1">
                <a:solidFill>
                  <a:schemeClr val="bg1"/>
                </a:solidFill>
              </a:rPr>
              <a:t>HOSTELERÍA Y TURISMO</a:t>
            </a:r>
          </a:p>
          <a:p>
            <a:r>
              <a:rPr lang="es-ES" altLang="es-ES" sz="1600" b="1">
                <a:solidFill>
                  <a:schemeClr val="bg1"/>
                </a:solidFill>
              </a:rPr>
              <a:t>IMAGEN PERSONAL</a:t>
            </a:r>
          </a:p>
          <a:p>
            <a:r>
              <a:rPr lang="es-ES" altLang="es-ES" sz="1600" b="1">
                <a:solidFill>
                  <a:schemeClr val="bg1"/>
                </a:solidFill>
              </a:rPr>
              <a:t>IMAGEN Y SONIDO</a:t>
            </a:r>
          </a:p>
          <a:p>
            <a:r>
              <a:rPr lang="es-ES" altLang="es-ES" sz="1600" b="1">
                <a:solidFill>
                  <a:schemeClr val="bg1"/>
                </a:solidFill>
              </a:rPr>
              <a:t>INDUSTRIAS ALIMENTARIAS</a:t>
            </a:r>
          </a:p>
          <a:p>
            <a:pPr>
              <a:buFontTx/>
              <a:buNone/>
            </a:pPr>
            <a:endParaRPr lang="es-ES" altLang="es-ES" sz="1600" b="1">
              <a:solidFill>
                <a:schemeClr val="bg1"/>
              </a:solidFill>
            </a:endParaRPr>
          </a:p>
        </p:txBody>
      </p:sp>
      <p:sp>
        <p:nvSpPr>
          <p:cNvPr id="44036" name="Rectangle 4">
            <a:extLst>
              <a:ext uri="{FF2B5EF4-FFF2-40B4-BE49-F238E27FC236}">
                <a16:creationId xmlns:a16="http://schemas.microsoft.com/office/drawing/2014/main" id="{1FC9BEC6-0497-9D39-CCB2-44539F9DA61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357313"/>
            <a:ext cx="4038600" cy="4768850"/>
          </a:xfrm>
        </p:spPr>
        <p:txBody>
          <a:bodyPr/>
          <a:lstStyle/>
          <a:p>
            <a:r>
              <a:rPr lang="es-ES" altLang="es-ES" sz="1600" b="1">
                <a:solidFill>
                  <a:schemeClr val="bg1"/>
                </a:solidFill>
              </a:rPr>
              <a:t>INDUSTRIAS EXTRACTIVAS</a:t>
            </a:r>
          </a:p>
          <a:p>
            <a:r>
              <a:rPr lang="es-ES" altLang="es-ES" sz="1600" b="1">
                <a:solidFill>
                  <a:schemeClr val="bg1"/>
                </a:solidFill>
              </a:rPr>
              <a:t>INFORMÁTICA Y COMUNICACIONES</a:t>
            </a:r>
          </a:p>
          <a:p>
            <a:r>
              <a:rPr lang="es-ES" altLang="es-ES" sz="1600" b="1">
                <a:solidFill>
                  <a:schemeClr val="bg1"/>
                </a:solidFill>
              </a:rPr>
              <a:t>INSTALACIÓN Y MANTENIMIENTO</a:t>
            </a:r>
          </a:p>
          <a:p>
            <a:r>
              <a:rPr lang="es-ES" altLang="es-ES" sz="1600" b="1">
                <a:solidFill>
                  <a:schemeClr val="bg1"/>
                </a:solidFill>
              </a:rPr>
              <a:t>MADERA, MUEBLE Y CORCHO</a:t>
            </a:r>
          </a:p>
          <a:p>
            <a:r>
              <a:rPr lang="es-ES" altLang="es-ES" sz="1600" b="1">
                <a:solidFill>
                  <a:schemeClr val="bg1"/>
                </a:solidFill>
              </a:rPr>
              <a:t>MARÍTIMO-PESQUERA</a:t>
            </a:r>
          </a:p>
          <a:p>
            <a:r>
              <a:rPr lang="es-ES" altLang="es-ES" sz="1600" b="1">
                <a:solidFill>
                  <a:schemeClr val="bg1"/>
                </a:solidFill>
              </a:rPr>
              <a:t>QUÍMICA</a:t>
            </a:r>
          </a:p>
          <a:p>
            <a:r>
              <a:rPr lang="es-ES" altLang="es-ES" sz="1600" b="1">
                <a:solidFill>
                  <a:schemeClr val="bg1"/>
                </a:solidFill>
              </a:rPr>
              <a:t>SANIDAD</a:t>
            </a:r>
          </a:p>
          <a:p>
            <a:r>
              <a:rPr lang="es-ES" altLang="es-ES" sz="1600" b="1">
                <a:solidFill>
                  <a:schemeClr val="bg1"/>
                </a:solidFill>
              </a:rPr>
              <a:t>SEGURIDAD Y MEDIO AMBIENTE</a:t>
            </a:r>
          </a:p>
          <a:p>
            <a:r>
              <a:rPr lang="es-ES" altLang="es-ES" sz="1600" b="1">
                <a:solidFill>
                  <a:schemeClr val="bg1"/>
                </a:solidFill>
              </a:rPr>
              <a:t>SERVICIOS SOCIOCULTURALES Y A LA COMUNIDAD</a:t>
            </a:r>
          </a:p>
          <a:p>
            <a:r>
              <a:rPr lang="es-ES" altLang="es-ES" sz="1600" b="1">
                <a:solidFill>
                  <a:schemeClr val="bg1"/>
                </a:solidFill>
              </a:rPr>
              <a:t>TEXTIL, CONFECCIÓN Y PIEL</a:t>
            </a:r>
          </a:p>
          <a:p>
            <a:r>
              <a:rPr lang="es-ES" altLang="es-ES" sz="1600" b="1">
                <a:solidFill>
                  <a:schemeClr val="bg1"/>
                </a:solidFill>
              </a:rPr>
              <a:t>TRANSPORTE Y MANTENIMIENTO DE VEHÍCULOS</a:t>
            </a:r>
          </a:p>
          <a:p>
            <a:r>
              <a:rPr lang="es-ES" altLang="es-ES" sz="1600" b="1">
                <a:solidFill>
                  <a:schemeClr val="bg1"/>
                </a:solidFill>
              </a:rPr>
              <a:t>VIDRIO Y CERÁMICA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35287B-6E33-ABB7-0A3B-525FADB2D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REQUISITOS ACCESO FP GRADO SUPERIOR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44B010-5387-174F-DDD8-036E216F12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4856" y="1600200"/>
            <a:ext cx="8327662" cy="4525963"/>
          </a:xfrm>
        </p:spPr>
        <p:txBody>
          <a:bodyPr/>
          <a:lstStyle/>
          <a:p>
            <a:endParaRPr lang="es-ES" dirty="0">
              <a:solidFill>
                <a:schemeClr val="bg1"/>
              </a:solidFill>
            </a:endParaRPr>
          </a:p>
          <a:p>
            <a:r>
              <a:rPr lang="es-ES" dirty="0">
                <a:solidFill>
                  <a:schemeClr val="bg1"/>
                </a:solidFill>
              </a:rPr>
              <a:t>Título Bachillerato</a:t>
            </a:r>
          </a:p>
          <a:p>
            <a:pPr marL="0" indent="0">
              <a:buNone/>
            </a:pPr>
            <a:endParaRPr lang="es-ES" dirty="0">
              <a:solidFill>
                <a:schemeClr val="bg1"/>
              </a:solidFill>
            </a:endParaRPr>
          </a:p>
          <a:p>
            <a:r>
              <a:rPr lang="es-ES" dirty="0">
                <a:solidFill>
                  <a:schemeClr val="bg1"/>
                </a:solidFill>
              </a:rPr>
              <a:t>Título técnico FP Grado medio</a:t>
            </a:r>
          </a:p>
          <a:p>
            <a:endParaRPr lang="es-ES" dirty="0">
              <a:solidFill>
                <a:schemeClr val="bg1"/>
              </a:solidFill>
            </a:endParaRPr>
          </a:p>
          <a:p>
            <a:r>
              <a:rPr lang="es-ES" dirty="0">
                <a:solidFill>
                  <a:schemeClr val="bg1"/>
                </a:solidFill>
              </a:rPr>
              <a:t>Prueba de acceso (19 años)</a:t>
            </a:r>
          </a:p>
          <a:p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380FB9A-FDCD-F15D-3DD1-0594E06D46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 flipH="1">
            <a:off x="8686799" y="1600200"/>
            <a:ext cx="45719" cy="4525963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73324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29F8DE-0A3B-0B10-029F-D06247E40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ADMISIÓN EN FP GRADO SUPERIOR CYL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26B7E6-D245-DD2F-CB66-B675BEED2E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651304" cy="4525963"/>
          </a:xfrm>
        </p:spPr>
        <p:txBody>
          <a:bodyPr/>
          <a:lstStyle/>
          <a:p>
            <a:pPr>
              <a:spcBef>
                <a:spcPts val="600"/>
              </a:spcBef>
            </a:pPr>
            <a:endParaRPr lang="es-ES" dirty="0">
              <a:solidFill>
                <a:schemeClr val="bg1"/>
              </a:solidFill>
            </a:endParaRPr>
          </a:p>
          <a:p>
            <a:pPr>
              <a:spcBef>
                <a:spcPts val="600"/>
              </a:spcBef>
            </a:pPr>
            <a:r>
              <a:rPr lang="es-ES" dirty="0">
                <a:solidFill>
                  <a:schemeClr val="bg1"/>
                </a:solidFill>
              </a:rPr>
              <a:t>Solicitudes de admisión (centro primera opción, máx. 7 ciclos)</a:t>
            </a:r>
          </a:p>
          <a:p>
            <a:pPr>
              <a:spcBef>
                <a:spcPts val="600"/>
              </a:spcBef>
            </a:pPr>
            <a:endParaRPr lang="es-ES" dirty="0">
              <a:solidFill>
                <a:schemeClr val="bg1"/>
              </a:solidFill>
            </a:endParaRPr>
          </a:p>
          <a:p>
            <a:pPr>
              <a:spcBef>
                <a:spcPts val="600"/>
              </a:spcBef>
            </a:pPr>
            <a:r>
              <a:rPr lang="es-ES" dirty="0">
                <a:solidFill>
                  <a:schemeClr val="bg1"/>
                </a:solidFill>
              </a:rPr>
              <a:t>Plazo por publicar (pendiente de publicación) última semana de mayo?</a:t>
            </a:r>
          </a:p>
          <a:p>
            <a:pPr marL="0" indent="0" algn="ctr">
              <a:buNone/>
            </a:pPr>
            <a:endParaRPr lang="es-ES" dirty="0"/>
          </a:p>
          <a:p>
            <a:pPr algn="ctr"/>
            <a:endParaRPr lang="es-ES" dirty="0"/>
          </a:p>
          <a:p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AA757BE-7DC2-1E24-98E2-78100281DF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32440" y="1600200"/>
            <a:ext cx="154360" cy="4525963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37260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704358-679E-0E67-DD48-2BD28B287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ACCESO UNIVERSIDAD DESDE FP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7AC8F2-16D5-4ACE-A2D5-30AA993275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507288" cy="4925144"/>
          </a:xfrm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Acceso directo:</a:t>
            </a:r>
            <a:r>
              <a:rPr lang="es-ES" dirty="0">
                <a:solidFill>
                  <a:schemeClr val="bg1"/>
                </a:solidFill>
              </a:rPr>
              <a:t> La nota media final del Grado Superior te permite acceder a cualquier carrera universitaria </a:t>
            </a:r>
            <a:r>
              <a:rPr lang="es-ES" sz="2000" dirty="0">
                <a:solidFill>
                  <a:schemeClr val="bg1"/>
                </a:solidFill>
              </a:rPr>
              <a:t>(tendrán preferencia las FP del mismo campo de conocimiento)</a:t>
            </a:r>
          </a:p>
          <a:p>
            <a:r>
              <a:rPr lang="es-ES" b="1" dirty="0">
                <a:solidFill>
                  <a:schemeClr val="bg1"/>
                </a:solidFill>
              </a:rPr>
              <a:t>Subir nota (Fase Específica/Voluntaria):</a:t>
            </a:r>
            <a:r>
              <a:rPr lang="es-ES" dirty="0">
                <a:solidFill>
                  <a:schemeClr val="bg1"/>
                </a:solidFill>
              </a:rPr>
              <a:t> Para grados con alta demanda, puedes presentarte a asignaturas voluntarias de la PAU para alcanzar hasta 14 puntos.</a:t>
            </a:r>
          </a:p>
          <a:p>
            <a:r>
              <a:rPr lang="es-ES" sz="1600" b="1" dirty="0">
                <a:solidFill>
                  <a:srgbClr val="FFFF00"/>
                </a:solidFill>
              </a:rPr>
              <a:t>NMC   + a*X1 +b*X2</a:t>
            </a:r>
            <a:endParaRPr lang="es-ES" sz="1600" dirty="0">
              <a:solidFill>
                <a:srgbClr val="FFFF00"/>
              </a:solidFill>
            </a:endParaRPr>
          </a:p>
          <a:p>
            <a:r>
              <a:rPr lang="es-ES" sz="1600" b="1" dirty="0">
                <a:solidFill>
                  <a:srgbClr val="FFFF00"/>
                </a:solidFill>
              </a:rPr>
              <a:t>NMC = Nota Media del Ciclo Formativo</a:t>
            </a:r>
            <a:endParaRPr lang="es-ES" sz="1600" dirty="0">
              <a:solidFill>
                <a:srgbClr val="FFFF00"/>
              </a:solidFill>
            </a:endParaRPr>
          </a:p>
          <a:p>
            <a:r>
              <a:rPr lang="es-ES" sz="1600" b="1" dirty="0">
                <a:solidFill>
                  <a:srgbClr val="FFFF00"/>
                </a:solidFill>
              </a:rPr>
              <a:t>X1.X2 = Calificaciones de un máximo de dos materias ponderables, cuya calificación sea mayor o igual a 5, que proporcionen mejor nota de admisión.</a:t>
            </a:r>
            <a:endParaRPr lang="es-ES" sz="1600" dirty="0">
              <a:solidFill>
                <a:srgbClr val="FFFF00"/>
              </a:solidFill>
            </a:endParaRPr>
          </a:p>
          <a:p>
            <a:r>
              <a:rPr lang="es-ES" sz="1600" b="1" dirty="0">
                <a:solidFill>
                  <a:srgbClr val="FFFF00"/>
                </a:solidFill>
              </a:rPr>
              <a:t>a, b	= Parámetros de ponderación de las materias ponderables según cada universidad</a:t>
            </a:r>
            <a:endParaRPr lang="es-ES" sz="1600" dirty="0">
              <a:solidFill>
                <a:srgbClr val="FFFF00"/>
              </a:solidFill>
            </a:endParaRPr>
          </a:p>
          <a:p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06BB82C-A390-CA7A-1CDB-C02FF487C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40552" y="1700808"/>
            <a:ext cx="4038600" cy="4525963"/>
          </a:xfrm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8894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1 Título">
            <a:extLst>
              <a:ext uri="{FF2B5EF4-FFF2-40B4-BE49-F238E27FC236}">
                <a16:creationId xmlns:a16="http://schemas.microsoft.com/office/drawing/2014/main" id="{144A20FD-5A41-0C06-229A-35D0F04802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0"/>
            <a:ext cx="8229600" cy="908050"/>
          </a:xfrm>
        </p:spPr>
        <p:txBody>
          <a:bodyPr/>
          <a:lstStyle/>
          <a:p>
            <a:r>
              <a:rPr lang="es-ES" altLang="es-ES" sz="2400" b="1" u="sng" dirty="0">
                <a:solidFill>
                  <a:srgbClr val="FFFF00"/>
                </a:solidFill>
              </a:rPr>
              <a:t>GRADO SUPERIOR  DE ARTES PLÁSTICAS Y DISEÑO</a:t>
            </a:r>
            <a:br>
              <a:rPr lang="es-ES" altLang="es-ES" sz="2400" b="1" u="sng" dirty="0">
                <a:solidFill>
                  <a:srgbClr val="FFFF00"/>
                </a:solidFill>
              </a:rPr>
            </a:br>
            <a:r>
              <a:rPr lang="es-ES" altLang="es-ES" sz="1400" b="1" u="sng" dirty="0">
                <a:solidFill>
                  <a:srgbClr val="FFFF00"/>
                </a:solidFill>
              </a:rPr>
              <a:t>inscripción prueba específica </a:t>
            </a:r>
            <a:r>
              <a:rPr lang="es-ES" altLang="es-ES" sz="1100" b="1" dirty="0">
                <a:solidFill>
                  <a:schemeClr val="bg1"/>
                </a:solidFill>
              </a:rPr>
              <a:t>12 de mayo al 8 junio , PRUEBA 16 DE JUNIO DE 2026</a:t>
            </a:r>
          </a:p>
        </p:txBody>
      </p:sp>
      <p:sp>
        <p:nvSpPr>
          <p:cNvPr id="34819" name="2 Marcador de contenido">
            <a:extLst>
              <a:ext uri="{FF2B5EF4-FFF2-40B4-BE49-F238E27FC236}">
                <a16:creationId xmlns:a16="http://schemas.microsoft.com/office/drawing/2014/main" id="{B1B37EEE-AA81-3A03-E506-2F1BFFB036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9388" y="908050"/>
            <a:ext cx="8964612" cy="5949950"/>
          </a:xfrm>
        </p:spPr>
        <p:txBody>
          <a:bodyPr/>
          <a:lstStyle/>
          <a:p>
            <a:pPr marL="0" indent="0">
              <a:buFont typeface="Arial" pitchFamily="34" charset="0"/>
              <a:buChar char="•"/>
              <a:defRPr/>
            </a:pPr>
            <a:r>
              <a:rPr lang="es-ES" sz="1200" b="1" dirty="0">
                <a:solidFill>
                  <a:srgbClr val="00FF00"/>
                </a:solidFill>
              </a:rPr>
              <a:t>EAS Conservación y Restauración de Bienes culturales de Ávila:</a:t>
            </a:r>
          </a:p>
          <a:p>
            <a:pPr marL="355600" indent="0">
              <a:buFont typeface="Wingdings" pitchFamily="2" charset="2"/>
              <a:buChar char="ü"/>
              <a:defRPr/>
            </a:pPr>
            <a:r>
              <a:rPr lang="es-ES" sz="1200" b="1" dirty="0">
                <a:solidFill>
                  <a:srgbClr val="00FF00"/>
                </a:solidFill>
              </a:rPr>
              <a:t>GM Ebanistería artística</a:t>
            </a:r>
          </a:p>
          <a:p>
            <a:pPr marL="355600" indent="0">
              <a:buFont typeface="Wingdings" pitchFamily="2" charset="2"/>
              <a:buChar char="ü"/>
              <a:defRPr/>
            </a:pPr>
            <a:r>
              <a:rPr lang="es-ES" sz="1200" b="1" dirty="0">
                <a:solidFill>
                  <a:srgbClr val="00FF00"/>
                </a:solidFill>
              </a:rPr>
              <a:t>GS Fotografía</a:t>
            </a:r>
          </a:p>
          <a:p>
            <a:pPr marL="0" indent="0">
              <a:buFont typeface="Arial" pitchFamily="34" charset="0"/>
              <a:buChar char="•"/>
              <a:defRPr/>
            </a:pPr>
            <a:r>
              <a:rPr lang="es-ES" sz="1200" b="1" dirty="0">
                <a:solidFill>
                  <a:srgbClr val="FFC000"/>
                </a:solidFill>
              </a:rPr>
              <a:t>EAS de Diseño de Burgos:</a:t>
            </a:r>
          </a:p>
          <a:p>
            <a:pPr marL="355600" indent="0">
              <a:buFont typeface="Wingdings" pitchFamily="2" charset="2"/>
              <a:buChar char="ü"/>
              <a:defRPr/>
            </a:pPr>
            <a:r>
              <a:rPr lang="es-ES" sz="1200" b="1" dirty="0">
                <a:solidFill>
                  <a:srgbClr val="FFC000"/>
                </a:solidFill>
              </a:rPr>
              <a:t>GM Ebanistería artística, </a:t>
            </a:r>
            <a:r>
              <a:rPr lang="es-ES" sz="1200" b="1" dirty="0" err="1">
                <a:solidFill>
                  <a:srgbClr val="FFC000"/>
                </a:solidFill>
              </a:rPr>
              <a:t>Sorado</a:t>
            </a:r>
            <a:r>
              <a:rPr lang="es-ES" sz="1200" b="1" dirty="0">
                <a:solidFill>
                  <a:srgbClr val="FFC000"/>
                </a:solidFill>
              </a:rPr>
              <a:t> y policromía artísticos y artesanía de complementos de cuero.</a:t>
            </a:r>
          </a:p>
          <a:p>
            <a:pPr marL="355600" indent="0">
              <a:buFont typeface="Wingdings" pitchFamily="2" charset="2"/>
              <a:buChar char="ü"/>
              <a:defRPr/>
            </a:pPr>
            <a:r>
              <a:rPr lang="es-ES" sz="1200" b="1" dirty="0">
                <a:solidFill>
                  <a:srgbClr val="FFC000"/>
                </a:solidFill>
              </a:rPr>
              <a:t>GS Artes aplicadas de la madera, Esmalte artístico al fuego sobre metales y modelismo de indumentaria.</a:t>
            </a:r>
          </a:p>
          <a:p>
            <a:pPr marL="0" indent="0">
              <a:buFont typeface="Arial" pitchFamily="34" charset="0"/>
              <a:buChar char="•"/>
              <a:defRPr/>
            </a:pPr>
            <a:r>
              <a:rPr lang="es-ES" sz="1200" b="1" dirty="0">
                <a:solidFill>
                  <a:srgbClr val="0099FF"/>
                </a:solidFill>
              </a:rPr>
              <a:t>EAS de Conservación y Restauración de bienes culturales de león.</a:t>
            </a:r>
          </a:p>
          <a:p>
            <a:pPr marL="355600" indent="0">
              <a:buFont typeface="Wingdings" pitchFamily="2" charset="2"/>
              <a:buChar char="ü"/>
              <a:defRPr/>
            </a:pPr>
            <a:r>
              <a:rPr lang="es-ES" sz="1200" b="1" dirty="0">
                <a:solidFill>
                  <a:srgbClr val="0099FF"/>
                </a:solidFill>
              </a:rPr>
              <a:t>GM Pintura sobre vidrio y serigrafía artística</a:t>
            </a:r>
          </a:p>
          <a:p>
            <a:pPr marL="355600" indent="0">
              <a:buFont typeface="Wingdings" pitchFamily="2" charset="2"/>
              <a:buChar char="ü"/>
              <a:defRPr/>
            </a:pPr>
            <a:r>
              <a:rPr lang="es-ES" sz="1200" b="1" dirty="0">
                <a:solidFill>
                  <a:srgbClr val="0099FF"/>
                </a:solidFill>
              </a:rPr>
              <a:t>GS arte textil, grabado y técnicas de estampación y vidrieras artísticas</a:t>
            </a:r>
          </a:p>
          <a:p>
            <a:pPr marL="0" indent="0">
              <a:buFont typeface="Arial" pitchFamily="34" charset="0"/>
              <a:buChar char="•"/>
              <a:defRPr/>
            </a:pPr>
            <a:r>
              <a:rPr lang="es-ES" sz="1200" b="1" dirty="0">
                <a:solidFill>
                  <a:srgbClr val="FF3399"/>
                </a:solidFill>
              </a:rPr>
              <a:t>EAS </a:t>
            </a:r>
            <a:r>
              <a:rPr lang="es-ES" sz="1200" b="1" dirty="0" err="1">
                <a:solidFill>
                  <a:srgbClr val="FF3399"/>
                </a:solidFill>
              </a:rPr>
              <a:t>CyRBC</a:t>
            </a:r>
            <a:r>
              <a:rPr lang="es-ES" sz="1200" b="1" dirty="0">
                <a:solidFill>
                  <a:srgbClr val="FF3399"/>
                </a:solidFill>
              </a:rPr>
              <a:t> de Palencia:</a:t>
            </a:r>
          </a:p>
          <a:p>
            <a:pPr marL="266700" indent="0">
              <a:buFont typeface="Wingdings" pitchFamily="2" charset="2"/>
              <a:buChar char="ü"/>
              <a:defRPr/>
            </a:pPr>
            <a:r>
              <a:rPr lang="es-ES" sz="1200" b="1" dirty="0">
                <a:solidFill>
                  <a:srgbClr val="FF3399"/>
                </a:solidFill>
              </a:rPr>
              <a:t>GM Joyería y ebanistería</a:t>
            </a:r>
          </a:p>
          <a:p>
            <a:pPr marL="266700" indent="0">
              <a:buFont typeface="Wingdings" pitchFamily="2" charset="2"/>
              <a:buChar char="ü"/>
              <a:defRPr/>
            </a:pPr>
            <a:r>
              <a:rPr lang="es-ES" sz="1200" b="1" dirty="0">
                <a:solidFill>
                  <a:srgbClr val="FF3399"/>
                </a:solidFill>
              </a:rPr>
              <a:t>GS Joyería artística y amueblamiento</a:t>
            </a:r>
          </a:p>
          <a:p>
            <a:pPr marL="0" indent="0">
              <a:buFont typeface="Arial" pitchFamily="34" charset="0"/>
              <a:buChar char="•"/>
              <a:defRPr/>
            </a:pPr>
            <a:r>
              <a:rPr lang="es-ES" sz="1200" b="1" dirty="0">
                <a:solidFill>
                  <a:schemeClr val="bg1"/>
                </a:solidFill>
              </a:rPr>
              <a:t>EAS CYRBC de Salamanca:</a:t>
            </a:r>
          </a:p>
          <a:p>
            <a:pPr marL="266700" indent="0">
              <a:buFont typeface="Wingdings" pitchFamily="2" charset="2"/>
              <a:buChar char="ü"/>
              <a:defRPr/>
            </a:pPr>
            <a:r>
              <a:rPr lang="es-ES" sz="1200" b="1" dirty="0">
                <a:solidFill>
                  <a:schemeClr val="bg1"/>
                </a:solidFill>
              </a:rPr>
              <a:t>GM Fundición artística, galvanoplastia, ebanistería artística y forja artística</a:t>
            </a:r>
          </a:p>
          <a:p>
            <a:pPr marL="266700" indent="0">
              <a:buFont typeface="Wingdings" pitchFamily="2" charset="2"/>
              <a:buChar char="ü"/>
              <a:defRPr/>
            </a:pPr>
            <a:r>
              <a:rPr lang="es-ES" sz="1200" b="1" dirty="0">
                <a:solidFill>
                  <a:schemeClr val="bg1"/>
                </a:solidFill>
              </a:rPr>
              <a:t>GS Encuadernación artística, artes aplicadas a la escultura, cerámica artística, grafica publicitaria.</a:t>
            </a:r>
          </a:p>
          <a:p>
            <a:pPr marL="0" indent="0">
              <a:buFont typeface="Arial" pitchFamily="34" charset="0"/>
              <a:buChar char="•"/>
              <a:defRPr/>
            </a:pPr>
            <a:r>
              <a:rPr lang="es-ES" sz="1200" b="1" dirty="0">
                <a:solidFill>
                  <a:srgbClr val="FFFF00"/>
                </a:solidFill>
              </a:rPr>
              <a:t>EASD de Segovia:</a:t>
            </a:r>
          </a:p>
          <a:p>
            <a:pPr marL="177800" indent="0">
              <a:buFont typeface="Wingdings" pitchFamily="2" charset="2"/>
              <a:buChar char="ü"/>
              <a:defRPr/>
            </a:pPr>
            <a:r>
              <a:rPr lang="es-ES" sz="1200" b="1" dirty="0">
                <a:solidFill>
                  <a:srgbClr val="FFFF00"/>
                </a:solidFill>
              </a:rPr>
              <a:t>GM Tapices y alfombras y revestimientos murales</a:t>
            </a:r>
          </a:p>
          <a:p>
            <a:pPr marL="177800" indent="0">
              <a:buFont typeface="Wingdings" pitchFamily="2" charset="2"/>
              <a:buChar char="ü"/>
              <a:defRPr/>
            </a:pPr>
            <a:r>
              <a:rPr lang="es-ES" sz="1200" b="1" dirty="0">
                <a:solidFill>
                  <a:srgbClr val="FFFF00"/>
                </a:solidFill>
              </a:rPr>
              <a:t>GS en ilustración</a:t>
            </a:r>
          </a:p>
          <a:p>
            <a:pPr marL="0" indent="0">
              <a:buFont typeface="Arial" pitchFamily="34" charset="0"/>
              <a:buChar char="•"/>
              <a:defRPr/>
            </a:pPr>
            <a:r>
              <a:rPr lang="es-ES" sz="1200" b="1" dirty="0">
                <a:solidFill>
                  <a:srgbClr val="CC0000"/>
                </a:solidFill>
              </a:rPr>
              <a:t>EASD de Soria:</a:t>
            </a:r>
          </a:p>
          <a:p>
            <a:pPr marL="177800" indent="0">
              <a:buFont typeface="Wingdings" pitchFamily="2" charset="2"/>
              <a:buChar char="ü"/>
              <a:defRPr/>
            </a:pPr>
            <a:r>
              <a:rPr lang="es-ES" sz="1200" b="1" dirty="0">
                <a:solidFill>
                  <a:srgbClr val="CC0000"/>
                </a:solidFill>
              </a:rPr>
              <a:t>GM  producto gráfico interactivo</a:t>
            </a:r>
          </a:p>
          <a:p>
            <a:pPr marL="177800" indent="0">
              <a:buFont typeface="Wingdings" pitchFamily="2" charset="2"/>
              <a:buChar char="ü"/>
              <a:defRPr/>
            </a:pPr>
            <a:r>
              <a:rPr lang="es-ES" sz="1200" b="1" dirty="0">
                <a:solidFill>
                  <a:srgbClr val="CC0000"/>
                </a:solidFill>
              </a:rPr>
              <a:t>GS Fotografía</a:t>
            </a:r>
          </a:p>
          <a:p>
            <a:pPr marL="0" indent="0">
              <a:buFont typeface="Arial" pitchFamily="34" charset="0"/>
              <a:buChar char="•"/>
              <a:defRPr/>
            </a:pPr>
            <a:r>
              <a:rPr lang="es-ES" sz="1200" b="1" dirty="0" err="1">
                <a:solidFill>
                  <a:srgbClr val="FFC000"/>
                </a:solidFill>
              </a:rPr>
              <a:t>EASCyR</a:t>
            </a:r>
            <a:r>
              <a:rPr lang="es-ES" sz="1200" b="1" dirty="0">
                <a:solidFill>
                  <a:srgbClr val="FFC000"/>
                </a:solidFill>
              </a:rPr>
              <a:t> de Valladolid</a:t>
            </a:r>
          </a:p>
          <a:p>
            <a:pPr marL="177800" indent="0">
              <a:buFont typeface="Wingdings" pitchFamily="2" charset="2"/>
              <a:buChar char="ü"/>
              <a:defRPr/>
            </a:pPr>
            <a:r>
              <a:rPr lang="es-ES" sz="1200" b="1" dirty="0">
                <a:solidFill>
                  <a:srgbClr val="FFC000"/>
                </a:solidFill>
              </a:rPr>
              <a:t>GS artes aplicadas a la escultura, ilustración y proyectos y dirección de obras de decoración</a:t>
            </a:r>
          </a:p>
          <a:p>
            <a:pPr marL="0" indent="0">
              <a:buFont typeface="Arial" pitchFamily="34" charset="0"/>
              <a:buChar char="•"/>
              <a:defRPr/>
            </a:pPr>
            <a:r>
              <a:rPr lang="es-ES" sz="1200" b="1" dirty="0">
                <a:solidFill>
                  <a:srgbClr val="32F632"/>
                </a:solidFill>
              </a:rPr>
              <a:t>EASD de Zamora</a:t>
            </a:r>
          </a:p>
          <a:p>
            <a:pPr marL="266700" indent="-88900">
              <a:buFont typeface="Wingdings" pitchFamily="2" charset="2"/>
              <a:buChar char="ü"/>
              <a:defRPr/>
            </a:pPr>
            <a:r>
              <a:rPr lang="es-ES" sz="1200" b="1" dirty="0">
                <a:solidFill>
                  <a:srgbClr val="32F632"/>
                </a:solidFill>
              </a:rPr>
              <a:t>GM talla artística en madera</a:t>
            </a:r>
          </a:p>
          <a:p>
            <a:pPr marL="266700" indent="-88900">
              <a:buFont typeface="Wingdings" pitchFamily="2" charset="2"/>
              <a:buChar char="ü"/>
              <a:defRPr/>
            </a:pPr>
            <a:r>
              <a:rPr lang="es-ES" sz="1200" b="1" dirty="0">
                <a:solidFill>
                  <a:srgbClr val="32F632"/>
                </a:solidFill>
              </a:rPr>
              <a:t>GS grafica publicitaria y artes aplicadas a la escultura</a:t>
            </a:r>
          </a:p>
          <a:p>
            <a:pPr marL="0" indent="0">
              <a:buFont typeface="Wingdings" pitchFamily="2" charset="2"/>
              <a:buChar char="ü"/>
              <a:defRPr/>
            </a:pPr>
            <a:endParaRPr lang="es-ES" sz="1200" b="1" dirty="0">
              <a:solidFill>
                <a:srgbClr val="CC0099"/>
              </a:solidFill>
            </a:endParaRPr>
          </a:p>
          <a:p>
            <a:pPr>
              <a:buFontTx/>
              <a:buNone/>
              <a:defRPr/>
            </a:pPr>
            <a:endParaRPr lang="es-E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B6A787-416C-BFCF-8D28-CA6678E44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>
                <a:solidFill>
                  <a:srgbClr val="FFFF00"/>
                </a:solidFill>
              </a:rPr>
              <a:t>Enseñanzas Artísticas Superiores de Diseño Gráfico curso 2026/27</a:t>
            </a:r>
            <a:br>
              <a:rPr lang="es-ES" sz="3200" b="1" dirty="0"/>
            </a:br>
            <a:endParaRPr lang="es-ES" sz="32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8C1D6E-7728-CB68-2932-048DA16F7D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1ª. Convocatoria admisión. (ordinaria). Junio.</a:t>
            </a:r>
          </a:p>
          <a:p>
            <a:r>
              <a:rPr lang="es-ES" b="1" dirty="0">
                <a:solidFill>
                  <a:schemeClr val="bg1"/>
                </a:solidFill>
              </a:rPr>
              <a:t>PRUEBA ESPECÍFICA</a:t>
            </a:r>
          </a:p>
          <a:p>
            <a:r>
              <a:rPr lang="es-ES" dirty="0">
                <a:solidFill>
                  <a:schemeClr val="bg1"/>
                </a:solidFill>
              </a:rPr>
              <a:t>Acceso con Bachillerato</a:t>
            </a:r>
          </a:p>
          <a:p>
            <a:r>
              <a:rPr lang="es-ES" dirty="0">
                <a:solidFill>
                  <a:schemeClr val="bg1"/>
                </a:solidFill>
              </a:rPr>
              <a:t>No es necesario PAU</a:t>
            </a:r>
          </a:p>
          <a:p>
            <a:r>
              <a:rPr lang="es-ES" u="sng" dirty="0">
                <a:solidFill>
                  <a:schemeClr val="bg1"/>
                </a:solidFill>
              </a:rPr>
              <a:t>Períodos de inscripción:</a:t>
            </a:r>
          </a:p>
          <a:p>
            <a:r>
              <a:rPr lang="es-ES" dirty="0">
                <a:solidFill>
                  <a:schemeClr val="bg1"/>
                </a:solidFill>
              </a:rPr>
              <a:t>De 12 de mayo a 8 de junio de 2026</a:t>
            </a:r>
          </a:p>
          <a:p>
            <a:r>
              <a:rPr lang="es-ES" dirty="0">
                <a:solidFill>
                  <a:schemeClr val="bg1"/>
                </a:solidFill>
              </a:rPr>
              <a:t>Fecha Realización de la prueba:</a:t>
            </a:r>
          </a:p>
          <a:p>
            <a:r>
              <a:rPr lang="es-ES" dirty="0">
                <a:solidFill>
                  <a:schemeClr val="bg1"/>
                </a:solidFill>
              </a:rPr>
              <a:t>16 de junio</a:t>
            </a:r>
          </a:p>
          <a:p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CDF6AD5-9424-4AE3-B044-D75CB24360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 flipH="1">
            <a:off x="8686799" y="1600200"/>
            <a:ext cx="45719" cy="4525963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43141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B0611F-D200-1957-A3B0-01D37B6FE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Más información</a:t>
            </a:r>
          </a:p>
        </p:txBody>
      </p:sp>
      <p:pic>
        <p:nvPicPr>
          <p:cNvPr id="5122" name="Picture 2">
            <a:hlinkClick r:id="rId2"/>
            <a:extLst>
              <a:ext uri="{FF2B5EF4-FFF2-40B4-BE49-F238E27FC236}">
                <a16:creationId xmlns:a16="http://schemas.microsoft.com/office/drawing/2014/main" id="{EE24B96F-3F2E-24B0-53F7-10AF6879ACB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84784"/>
            <a:ext cx="2209800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Formacion profesional Castilla y León | Pagina web del IES Vasco de la Zarza">
            <a:hlinkClick r:id="rId4"/>
            <a:extLst>
              <a:ext uri="{FF2B5EF4-FFF2-40B4-BE49-F238E27FC236}">
                <a16:creationId xmlns:a16="http://schemas.microsoft.com/office/drawing/2014/main" id="{CC221491-34F7-E08F-4CC0-3A3FE78E201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933" y="1769153"/>
            <a:ext cx="4038600" cy="106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ES VIRGEN DEL ESPINO">
            <a:hlinkClick r:id="rId6"/>
            <a:extLst>
              <a:ext uri="{FF2B5EF4-FFF2-40B4-BE49-F238E27FC236}">
                <a16:creationId xmlns:a16="http://schemas.microsoft.com/office/drawing/2014/main" id="{1126F91F-234F-7901-ABA4-E1434C157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429000"/>
            <a:ext cx="3096344" cy="177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 descr="Teams">
            <a:hlinkClick r:id="rId8"/>
            <a:extLst>
              <a:ext uri="{FF2B5EF4-FFF2-40B4-BE49-F238E27FC236}">
                <a16:creationId xmlns:a16="http://schemas.microsoft.com/office/drawing/2014/main" id="{265AE592-AA0B-9849-CAD0-866EB6593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789040"/>
            <a:ext cx="2219325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ducacyl Portal de Educación - YouTube">
            <a:hlinkClick r:id="rId10"/>
            <a:extLst>
              <a:ext uri="{FF2B5EF4-FFF2-40B4-BE49-F238E27FC236}">
                <a16:creationId xmlns:a16="http://schemas.microsoft.com/office/drawing/2014/main" id="{B994F574-E073-905D-A709-229E8FC53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9" y="3809730"/>
            <a:ext cx="1472394" cy="147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1838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68A7F2-F8C8-FD83-920E-E49A70505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CONSEJOS PAU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6F0104-E5F7-9230-4916-EBDFB8A73EF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1. Organizar un plan de estudio/repaso por asignaturas, dependiendo de la dificultad y conocimiento de las mismas.</a:t>
            </a:r>
          </a:p>
          <a:p>
            <a:br>
              <a:rPr lang="es-ES" dirty="0">
                <a:solidFill>
                  <a:schemeClr val="bg1"/>
                </a:solidFill>
              </a:rPr>
            </a:br>
            <a:r>
              <a:rPr lang="es-ES" dirty="0">
                <a:solidFill>
                  <a:schemeClr val="bg1"/>
                </a:solidFill>
              </a:rPr>
              <a:t>2. Utilizar técnicas de estudio (esquemas, resúmenes…)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ED4059C-C5AB-0F4D-7ECF-D5701EBE4EE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3. Intentar controlar pensamientos negativos. </a:t>
            </a:r>
          </a:p>
          <a:p>
            <a:pPr marL="0" indent="0">
              <a:buNone/>
            </a:pPr>
            <a:br>
              <a:rPr lang="es-ES" dirty="0">
                <a:solidFill>
                  <a:schemeClr val="bg1"/>
                </a:solidFill>
              </a:rPr>
            </a:br>
            <a:r>
              <a:rPr lang="es-ES" dirty="0">
                <a:solidFill>
                  <a:schemeClr val="bg1"/>
                </a:solidFill>
              </a:rPr>
              <a:t>4. Utilizar técnicas de gestión del estrés.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1935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0578BD-4036-0DA8-BC55-D1870F391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FF00"/>
                </a:solidFill>
              </a:rPr>
              <a:t>CONSEJOS PAU FAMILIAS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FD2845-CC7B-EEA2-E14D-23ED03A3FB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sz="2400" dirty="0">
                <a:solidFill>
                  <a:schemeClr val="bg1"/>
                </a:solidFill>
              </a:rPr>
              <a:t>1. Fomentar el descanso y alimentación</a:t>
            </a:r>
          </a:p>
          <a:p>
            <a:br>
              <a:rPr lang="es-ES" sz="2400" dirty="0">
                <a:solidFill>
                  <a:schemeClr val="bg1"/>
                </a:solidFill>
              </a:rPr>
            </a:br>
            <a:r>
              <a:rPr lang="es-ES" sz="2400" dirty="0">
                <a:solidFill>
                  <a:schemeClr val="bg1"/>
                </a:solidFill>
              </a:rPr>
              <a:t>2. Apoyo emocional y calma: Transmitir seguridad y tranquilidad.</a:t>
            </a:r>
          </a:p>
          <a:p>
            <a:br>
              <a:rPr lang="es-ES" dirty="0">
                <a:solidFill>
                  <a:schemeClr val="bg1"/>
                </a:solidFill>
              </a:rPr>
            </a:br>
            <a:r>
              <a:rPr lang="es-ES" sz="2400" dirty="0">
                <a:solidFill>
                  <a:schemeClr val="bg1"/>
                </a:solidFill>
              </a:rPr>
              <a:t>3. Limitar presión: Evitar preguntas constantes sobre el estudio. 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DE56CB7-F55A-EC83-7546-7177C545831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br>
              <a:rPr lang="es-ES" sz="2400" dirty="0">
                <a:solidFill>
                  <a:schemeClr val="bg1"/>
                </a:solidFill>
              </a:rPr>
            </a:br>
            <a:r>
              <a:rPr lang="es-ES" sz="2400" dirty="0">
                <a:solidFill>
                  <a:schemeClr val="bg1"/>
                </a:solidFill>
              </a:rPr>
              <a:t>4. Escucha activa: Escuchar sus preocupaciones y miedos sin juzgarlos.</a:t>
            </a:r>
          </a:p>
          <a:p>
            <a:endParaRPr lang="es-ES" sz="2400" dirty="0">
              <a:solidFill>
                <a:schemeClr val="bg1"/>
              </a:solidFill>
            </a:endParaRPr>
          </a:p>
          <a:p>
            <a:r>
              <a:rPr lang="es-ES" sz="2400" dirty="0">
                <a:solidFill>
                  <a:schemeClr val="bg1"/>
                </a:solidFill>
              </a:rPr>
              <a:t>5. Valorar el esfuerzo y dedicación, independientemente del resultado final.</a:t>
            </a:r>
          </a:p>
        </p:txBody>
      </p:sp>
    </p:spTree>
    <p:extLst>
      <p:ext uri="{BB962C8B-B14F-4D97-AF65-F5344CB8AC3E}">
        <p14:creationId xmlns:p14="http://schemas.microsoft.com/office/powerpoint/2010/main" val="16954061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>
            <a:extLst>
              <a:ext uri="{FF2B5EF4-FFF2-40B4-BE49-F238E27FC236}">
                <a16:creationId xmlns:a16="http://schemas.microsoft.com/office/drawing/2014/main" id="{B3F0D438-5812-801B-5971-431155A171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908050"/>
            <a:ext cx="8893175" cy="454342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s-ES" altLang="es-ES" sz="28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s-ES" altLang="es-ES" sz="3600" b="1" dirty="0">
                <a:solidFill>
                  <a:srgbClr val="FFFF00"/>
                </a:solidFill>
              </a:rPr>
              <a:t>               ¡MUCHA SUERTE!</a:t>
            </a:r>
          </a:p>
          <a:p>
            <a:pPr>
              <a:lnSpc>
                <a:spcPct val="90000"/>
              </a:lnSpc>
            </a:pPr>
            <a:endParaRPr lang="es-ES" altLang="es-ES" sz="28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endParaRPr lang="es-ES" altLang="es-ES" sz="2800" dirty="0"/>
          </a:p>
          <a:p>
            <a:pPr>
              <a:lnSpc>
                <a:spcPct val="90000"/>
              </a:lnSpc>
            </a:pPr>
            <a:endParaRPr lang="es-ES" altLang="es-ES" sz="2800" dirty="0"/>
          </a:p>
          <a:p>
            <a:pPr>
              <a:lnSpc>
                <a:spcPct val="90000"/>
              </a:lnSpc>
              <a:buFontTx/>
              <a:buNone/>
            </a:pPr>
            <a:endParaRPr lang="es-ES" altLang="es-ES" sz="2800" dirty="0"/>
          </a:p>
          <a:p>
            <a:pPr>
              <a:lnSpc>
                <a:spcPct val="90000"/>
              </a:lnSpc>
              <a:buFontTx/>
              <a:buNone/>
            </a:pPr>
            <a:endParaRPr lang="es-ES" altLang="es-ES" sz="2800" dirty="0"/>
          </a:p>
        </p:txBody>
      </p:sp>
      <p:pic>
        <p:nvPicPr>
          <p:cNvPr id="50179" name="Picture 9" descr="ANd9GcSETnN8c0YxmB3xNMPZA3aisdhmiv92u46R6tBxiBOXr8pZ4gE8">
            <a:extLst>
              <a:ext uri="{FF2B5EF4-FFF2-40B4-BE49-F238E27FC236}">
                <a16:creationId xmlns:a16="http://schemas.microsoft.com/office/drawing/2014/main" id="{E100E588-A895-2BD7-8B15-AF2FFAB89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708275"/>
            <a:ext cx="4929187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3981</TotalTime>
  <Words>2348</Words>
  <Application>Microsoft Office PowerPoint</Application>
  <PresentationFormat>Presentación en pantalla (4:3)</PresentationFormat>
  <Paragraphs>366</Paragraphs>
  <Slides>37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37</vt:i4>
      </vt:variant>
    </vt:vector>
  </HeadingPairs>
  <TitlesOfParts>
    <vt:vector size="43" baseType="lpstr">
      <vt:lpstr>Arial</vt:lpstr>
      <vt:lpstr>Calibri</vt:lpstr>
      <vt:lpstr>Tahoma</vt:lpstr>
      <vt:lpstr>Wingdings</vt:lpstr>
      <vt:lpstr>Diseño predeterminado</vt:lpstr>
      <vt:lpstr>1_Diseño predeterminado</vt:lpstr>
      <vt:lpstr>Presentación de PowerPoint</vt:lpstr>
      <vt:lpstr>Presentación de PowerPoint</vt:lpstr>
      <vt:lpstr>PRUEBA DE ACCESO A LA UNIVERSIDAD (PAU)</vt:lpstr>
      <vt:lpstr>PAU: FASE GENERAL</vt:lpstr>
      <vt:lpstr> PAU:FASE DE MEJORA DE NOTA El alumnado de la PAU que quiera mejorar su nota de admisión podrá examinarse  a su elección de hasta 3 materias siempre que no se hayan examinado de las mismas en la fase general.  </vt:lpstr>
      <vt:lpstr>PAU: FASE DE MEJORA DE NOTA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SOLICITUD TÍTULO BACHILLERATO</vt:lpstr>
      <vt:lpstr>MATRICULACIÓN PAU</vt:lpstr>
      <vt:lpstr>MATRÍCULA PAU</vt:lpstr>
      <vt:lpstr>HORARIO DE LAS PRUEBAS</vt:lpstr>
      <vt:lpstr>Información PAU 2026 UVa </vt:lpstr>
      <vt:lpstr>GUÍA PRUEBA DE ACCESO A LA UNIVERSIDAD 2025-2026</vt:lpstr>
      <vt:lpstr>IES VIRGEN DEL ESPINO</vt:lpstr>
      <vt:lpstr> PREINSCRIPCIÓN EN GRADOS UNIVERSITARIOS</vt:lpstr>
      <vt:lpstr> PREINSCRIPCIÓN GRADOS UNIVERSITARIOS</vt:lpstr>
      <vt:lpstr> PREINSCRIPCIÓN GRADOS UNIVERSITARIOS</vt:lpstr>
      <vt:lpstr>PREINSCRIPCIONES CYL</vt:lpstr>
      <vt:lpstr>PREINSCRIPCIONES CYL</vt:lpstr>
      <vt:lpstr>INFORMACIÓN UVa</vt:lpstr>
      <vt:lpstr>ADMISIÓN OTRAS COMUNIDADES 2026/2027</vt:lpstr>
      <vt:lpstr>  FORMACIÓN PROFESIONAL:</vt:lpstr>
      <vt:lpstr>Presentación de PowerPoint</vt:lpstr>
      <vt:lpstr>FAMILIAS PROFESIONALES*</vt:lpstr>
      <vt:lpstr>REQUISITOS ACCESO FP GRADO SUPERIOR</vt:lpstr>
      <vt:lpstr>ADMISIÓN EN FP GRADO SUPERIOR CYL</vt:lpstr>
      <vt:lpstr>ACCESO UNIVERSIDAD DESDE FP</vt:lpstr>
      <vt:lpstr>GRADO SUPERIOR  DE ARTES PLÁSTICAS Y DISEÑO inscripción prueba específica 12 de mayo al 8 junio , PRUEBA 16 DE JUNIO DE 2026</vt:lpstr>
      <vt:lpstr>Enseñanzas Artísticas Superiores de Diseño Gráfico curso 2026/27 </vt:lpstr>
      <vt:lpstr>Más información</vt:lpstr>
      <vt:lpstr>CONSEJOS PAU</vt:lpstr>
      <vt:lpstr>CONSEJOS PAU FAMILIAS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Santamaria</dc:creator>
  <cp:lastModifiedBy>CARLOS MORO LAGARES</cp:lastModifiedBy>
  <cp:revision>466</cp:revision>
  <cp:lastPrinted>2012-02-29T16:18:43Z</cp:lastPrinted>
  <dcterms:created xsi:type="dcterms:W3CDTF">2008-05-25T14:49:19Z</dcterms:created>
  <dcterms:modified xsi:type="dcterms:W3CDTF">2026-05-20T09:47:58Z</dcterms:modified>
</cp:coreProperties>
</file>